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15"/>
  </p:notesMasterIdLst>
  <p:sldIdLst>
    <p:sldId id="358" r:id="rId2"/>
    <p:sldId id="476" r:id="rId3"/>
    <p:sldId id="455" r:id="rId4"/>
    <p:sldId id="469" r:id="rId5"/>
    <p:sldId id="472" r:id="rId6"/>
    <p:sldId id="471" r:id="rId7"/>
    <p:sldId id="456" r:id="rId8"/>
    <p:sldId id="480" r:id="rId9"/>
    <p:sldId id="552" r:id="rId10"/>
    <p:sldId id="481" r:id="rId11"/>
    <p:sldId id="623" r:id="rId12"/>
    <p:sldId id="654" r:id="rId13"/>
    <p:sldId id="479" r:id="rId14"/>
    <p:sldId id="475" r:id="rId15"/>
    <p:sldId id="621" r:id="rId16"/>
    <p:sldId id="620" r:id="rId17"/>
    <p:sldId id="622" r:id="rId18"/>
    <p:sldId id="624" r:id="rId19"/>
    <p:sldId id="625" r:id="rId20"/>
    <p:sldId id="626" r:id="rId21"/>
    <p:sldId id="627" r:id="rId22"/>
    <p:sldId id="628" r:id="rId23"/>
    <p:sldId id="629" r:id="rId24"/>
    <p:sldId id="635" r:id="rId25"/>
    <p:sldId id="631" r:id="rId26"/>
    <p:sldId id="630" r:id="rId27"/>
    <p:sldId id="637" r:id="rId28"/>
    <p:sldId id="638" r:id="rId29"/>
    <p:sldId id="639" r:id="rId30"/>
    <p:sldId id="640" r:id="rId31"/>
    <p:sldId id="641" r:id="rId32"/>
    <p:sldId id="642" r:id="rId33"/>
    <p:sldId id="644" r:id="rId34"/>
    <p:sldId id="645" r:id="rId35"/>
    <p:sldId id="647" r:id="rId36"/>
    <p:sldId id="646" r:id="rId37"/>
    <p:sldId id="649" r:id="rId38"/>
    <p:sldId id="648" r:id="rId39"/>
    <p:sldId id="650" r:id="rId40"/>
    <p:sldId id="651" r:id="rId41"/>
    <p:sldId id="632" r:id="rId42"/>
    <p:sldId id="653" r:id="rId43"/>
    <p:sldId id="633" r:id="rId44"/>
    <p:sldId id="617" r:id="rId45"/>
    <p:sldId id="614" r:id="rId46"/>
    <p:sldId id="657" r:id="rId47"/>
    <p:sldId id="655" r:id="rId48"/>
    <p:sldId id="658" r:id="rId49"/>
    <p:sldId id="656" r:id="rId50"/>
    <p:sldId id="659" r:id="rId51"/>
    <p:sldId id="684" r:id="rId52"/>
    <p:sldId id="685" r:id="rId53"/>
    <p:sldId id="660" r:id="rId54"/>
    <p:sldId id="686" r:id="rId55"/>
    <p:sldId id="662" r:id="rId56"/>
    <p:sldId id="663" r:id="rId57"/>
    <p:sldId id="664" r:id="rId58"/>
    <p:sldId id="665" r:id="rId59"/>
    <p:sldId id="666" r:id="rId60"/>
    <p:sldId id="671" r:id="rId61"/>
    <p:sldId id="670" r:id="rId62"/>
    <p:sldId id="687" r:id="rId63"/>
    <p:sldId id="669" r:id="rId64"/>
    <p:sldId id="688" r:id="rId65"/>
    <p:sldId id="667" r:id="rId66"/>
    <p:sldId id="672" r:id="rId67"/>
    <p:sldId id="673" r:id="rId68"/>
    <p:sldId id="675" r:id="rId69"/>
    <p:sldId id="674" r:id="rId70"/>
    <p:sldId id="676" r:id="rId71"/>
    <p:sldId id="677" r:id="rId72"/>
    <p:sldId id="678" r:id="rId73"/>
    <p:sldId id="680" r:id="rId74"/>
    <p:sldId id="618" r:id="rId75"/>
    <p:sldId id="615" r:id="rId76"/>
    <p:sldId id="689" r:id="rId77"/>
    <p:sldId id="690" r:id="rId78"/>
    <p:sldId id="691" r:id="rId79"/>
    <p:sldId id="692" r:id="rId80"/>
    <p:sldId id="693" r:id="rId81"/>
    <p:sldId id="694" r:id="rId82"/>
    <p:sldId id="695" r:id="rId83"/>
    <p:sldId id="696" r:id="rId84"/>
    <p:sldId id="733" r:id="rId85"/>
    <p:sldId id="697" r:id="rId86"/>
    <p:sldId id="698" r:id="rId87"/>
    <p:sldId id="701" r:id="rId88"/>
    <p:sldId id="734" r:id="rId89"/>
    <p:sldId id="702" r:id="rId90"/>
    <p:sldId id="703" r:id="rId91"/>
    <p:sldId id="704" r:id="rId92"/>
    <p:sldId id="705" r:id="rId93"/>
    <p:sldId id="706" r:id="rId94"/>
    <p:sldId id="707" r:id="rId95"/>
    <p:sldId id="708" r:id="rId96"/>
    <p:sldId id="709" r:id="rId97"/>
    <p:sldId id="710" r:id="rId98"/>
    <p:sldId id="713" r:id="rId99"/>
    <p:sldId id="714" r:id="rId100"/>
    <p:sldId id="715" r:id="rId101"/>
    <p:sldId id="716" r:id="rId102"/>
    <p:sldId id="717" r:id="rId103"/>
    <p:sldId id="718" r:id="rId104"/>
    <p:sldId id="719" r:id="rId105"/>
    <p:sldId id="720" r:id="rId106"/>
    <p:sldId id="725" r:id="rId107"/>
    <p:sldId id="735" r:id="rId108"/>
    <p:sldId id="739" r:id="rId109"/>
    <p:sldId id="736" r:id="rId110"/>
    <p:sldId id="737" r:id="rId111"/>
    <p:sldId id="738" r:id="rId112"/>
    <p:sldId id="619" r:id="rId113"/>
    <p:sldId id="616" r:id="rId114"/>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2"/>
    <p:restoredTop sz="85172"/>
  </p:normalViewPr>
  <p:slideViewPr>
    <p:cSldViewPr snapToGrid="0" snapToObjects="1">
      <p:cViewPr>
        <p:scale>
          <a:sx n="80" d="100"/>
          <a:sy n="80" d="100"/>
        </p:scale>
        <p:origin x="464" y="2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notesMaster" Target="notesMasters/notesMaster1.xml"/><Relationship Id="rId116" Type="http://schemas.openxmlformats.org/officeDocument/2006/relationships/presProps" Target="presProps.xml"/><Relationship Id="rId117" Type="http://schemas.openxmlformats.org/officeDocument/2006/relationships/viewProps" Target="viewProps.xml"/><Relationship Id="rId118" Type="http://schemas.openxmlformats.org/officeDocument/2006/relationships/theme" Target="theme/theme1.xml"/><Relationship Id="rId119" Type="http://schemas.openxmlformats.org/officeDocument/2006/relationships/tableStyles" Target="tableStyles.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5/29/19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835278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348670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430141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74</a:t>
            </a:fld>
            <a:endParaRPr lang="en-US"/>
          </a:p>
        </p:txBody>
      </p:sp>
    </p:spTree>
    <p:extLst>
      <p:ext uri="{BB962C8B-B14F-4D97-AF65-F5344CB8AC3E}">
        <p14:creationId xmlns:p14="http://schemas.microsoft.com/office/powerpoint/2010/main" val="2140051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76</a:t>
            </a:fld>
            <a:endParaRPr lang="en-US"/>
          </a:p>
        </p:txBody>
      </p:sp>
    </p:spTree>
    <p:extLst>
      <p:ext uri="{BB962C8B-B14F-4D97-AF65-F5344CB8AC3E}">
        <p14:creationId xmlns:p14="http://schemas.microsoft.com/office/powerpoint/2010/main" val="183658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84</a:t>
            </a:fld>
            <a:endParaRPr lang="en-US"/>
          </a:p>
        </p:txBody>
      </p:sp>
    </p:spTree>
    <p:extLst>
      <p:ext uri="{BB962C8B-B14F-4D97-AF65-F5344CB8AC3E}">
        <p14:creationId xmlns:p14="http://schemas.microsoft.com/office/powerpoint/2010/main" val="20402870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112</a:t>
            </a:fld>
            <a:endParaRPr lang="en-US"/>
          </a:p>
        </p:txBody>
      </p:sp>
    </p:spTree>
    <p:extLst>
      <p:ext uri="{BB962C8B-B14F-4D97-AF65-F5344CB8AC3E}">
        <p14:creationId xmlns:p14="http://schemas.microsoft.com/office/powerpoint/2010/main" val="66917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554408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4</a:t>
            </a:fld>
            <a:endParaRPr lang="en-US"/>
          </a:p>
        </p:txBody>
      </p:sp>
    </p:spTree>
    <p:extLst>
      <p:ext uri="{BB962C8B-B14F-4D97-AF65-F5344CB8AC3E}">
        <p14:creationId xmlns:p14="http://schemas.microsoft.com/office/powerpoint/2010/main" val="1720733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135796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7</a:t>
            </a:fld>
            <a:endParaRPr lang="en-US"/>
          </a:p>
        </p:txBody>
      </p:sp>
    </p:spTree>
    <p:extLst>
      <p:ext uri="{BB962C8B-B14F-4D97-AF65-F5344CB8AC3E}">
        <p14:creationId xmlns:p14="http://schemas.microsoft.com/office/powerpoint/2010/main" val="162387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21776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36889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523147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29/5/19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29/5/19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29/5/19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29/5/19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29/5/19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29/5/19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29/5/19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Tópicos Especiales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smtClean="0"/>
              <a:t>CAPM</a:t>
            </a:r>
            <a:r>
              <a:rPr lang="en-US" sz="2400" dirty="0"/>
              <a:t>® in </a:t>
            </a:r>
            <a:r>
              <a:rPr lang="en-US" sz="2400" dirty="0" smtClean="0"/>
              <a:t>Depth, </a:t>
            </a:r>
            <a:r>
              <a:rPr lang="en-US" sz="2400" dirty="0"/>
              <a:t>Paul </a:t>
            </a:r>
            <a:r>
              <a:rPr lang="en-US" sz="2400" dirty="0" err="1" smtClean="0"/>
              <a:t>Sanghera</a:t>
            </a:r>
            <a:r>
              <a:rPr lang="en-US" sz="2400" dirty="0" smtClean="0"/>
              <a:t> </a:t>
            </a:r>
            <a:r>
              <a:rPr lang="en-US" sz="2400" dirty="0"/>
              <a:t>(2019, </a:t>
            </a:r>
            <a:r>
              <a:rPr lang="en-US" sz="2400" dirty="0" err="1"/>
              <a:t>Apress</a:t>
            </a:r>
            <a:r>
              <a:rPr lang="en-US" sz="2400" dirty="0"/>
              <a:t>)</a:t>
            </a:r>
            <a:endParaRPr lang="en-US" sz="2400" dirty="0" smtClean="0"/>
          </a:p>
          <a:p>
            <a:pPr>
              <a:buClr>
                <a:schemeClr val="accent2"/>
              </a:buClr>
              <a:buFont typeface="Wingdings" charset="2"/>
              <a:buChar char="v"/>
            </a:pPr>
            <a:r>
              <a:rPr lang="en-US" sz="2400" dirty="0" smtClean="0"/>
              <a:t>Financial </a:t>
            </a:r>
            <a:r>
              <a:rPr lang="en-US" sz="2400" dirty="0"/>
              <a:t>Modeling of the Equity </a:t>
            </a:r>
            <a:r>
              <a:rPr lang="en-US" sz="2400" dirty="0" smtClean="0"/>
              <a:t>Market, </a:t>
            </a:r>
            <a:r>
              <a:rPr lang="en-US" sz="2400" dirty="0"/>
              <a:t>From CAPM to </a:t>
            </a:r>
            <a:r>
              <a:rPr lang="en-US" sz="2400" dirty="0" err="1" smtClean="0"/>
              <a:t>Cointegration</a:t>
            </a:r>
            <a:r>
              <a:rPr lang="en-US" sz="2400" dirty="0" smtClean="0"/>
              <a:t>, </a:t>
            </a:r>
            <a:r>
              <a:rPr lang="en-US" sz="2400" dirty="0"/>
              <a:t>Frank J. </a:t>
            </a:r>
            <a:r>
              <a:rPr lang="en-US" sz="2400" dirty="0" err="1"/>
              <a:t>Fabozzi</a:t>
            </a:r>
            <a:r>
              <a:rPr lang="en-US" sz="2400" dirty="0"/>
              <a:t> CFA, Sergio M. </a:t>
            </a:r>
            <a:r>
              <a:rPr lang="en-US" sz="2400" dirty="0" err="1"/>
              <a:t>Focardi</a:t>
            </a:r>
            <a:r>
              <a:rPr lang="en-US" sz="2400" dirty="0"/>
              <a:t>, </a:t>
            </a:r>
            <a:r>
              <a:rPr lang="en-US" sz="2400" dirty="0" err="1"/>
              <a:t>Petter</a:t>
            </a:r>
            <a:r>
              <a:rPr lang="en-US" sz="2400" dirty="0"/>
              <a:t> N. </a:t>
            </a:r>
            <a:r>
              <a:rPr lang="en-US" sz="2400" dirty="0" err="1"/>
              <a:t>Kolm</a:t>
            </a:r>
            <a:r>
              <a:rPr lang="en-US" sz="2400" dirty="0"/>
              <a:t> - </a:t>
            </a:r>
            <a:r>
              <a:rPr lang="en-US" sz="2400" dirty="0" smtClean="0"/>
              <a:t>(2006</a:t>
            </a:r>
            <a:r>
              <a:rPr lang="en-US" sz="2400" dirty="0"/>
              <a:t>, Wiley</a:t>
            </a:r>
            <a:r>
              <a:rPr lang="en-US" sz="2400" dirty="0" smtClean="0"/>
              <a:t>), </a:t>
            </a:r>
            <a:r>
              <a:rPr lang="en-US" sz="2400" dirty="0"/>
              <a:t>[Frank J. </a:t>
            </a:r>
            <a:r>
              <a:rPr lang="en-US" sz="2400" dirty="0" err="1"/>
              <a:t>Fabozzi</a:t>
            </a:r>
            <a:r>
              <a:rPr lang="en-US" sz="2400" dirty="0"/>
              <a:t> Series] </a:t>
            </a:r>
            <a:endParaRPr lang="en-US" sz="2400" dirty="0" smtClean="0"/>
          </a:p>
          <a:p>
            <a:pPr>
              <a:buClr>
                <a:schemeClr val="accent2"/>
              </a:buClr>
              <a:buFont typeface="Wingdings" charset="2"/>
              <a:buChar char="v"/>
            </a:pPr>
            <a:r>
              <a:rPr lang="en-US" sz="2400" dirty="0" smtClean="0"/>
              <a:t>Hot </a:t>
            </a:r>
            <a:r>
              <a:rPr lang="en-US" sz="2400" dirty="0"/>
              <a:t>Topics Flashcards for Passing the PMP and CAPM </a:t>
            </a:r>
            <a:r>
              <a:rPr lang="en-US" sz="2400" dirty="0" smtClean="0"/>
              <a:t>Exam, Hot </a:t>
            </a:r>
            <a:r>
              <a:rPr lang="en-US" sz="2400" dirty="0"/>
              <a:t>Topics </a:t>
            </a:r>
            <a:r>
              <a:rPr lang="en-US" sz="2400" dirty="0" smtClean="0"/>
              <a:t>Flashcards, </a:t>
            </a:r>
            <a:r>
              <a:rPr lang="en-US" sz="2400" dirty="0"/>
              <a:t>PMP Rita </a:t>
            </a:r>
            <a:r>
              <a:rPr lang="en-US" sz="2400" dirty="0" err="1" smtClean="0"/>
              <a:t>Mulcahy</a:t>
            </a:r>
            <a:r>
              <a:rPr lang="en-US" sz="2400" dirty="0" smtClean="0"/>
              <a:t>, </a:t>
            </a:r>
            <a:r>
              <a:rPr lang="en-US" sz="2400" dirty="0"/>
              <a:t>5th </a:t>
            </a:r>
            <a:r>
              <a:rPr lang="en-US" sz="2400" dirty="0" err="1"/>
              <a:t>Edtion</a:t>
            </a:r>
            <a:r>
              <a:rPr lang="en-US" sz="2400" dirty="0"/>
              <a:t> (Hot Topics) (2005</a:t>
            </a:r>
            <a:r>
              <a:rPr lang="en-US" sz="2400" dirty="0" smtClean="0"/>
              <a:t>)</a:t>
            </a:r>
            <a:endParaRPr lang="en-US"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a:t>
            </a:fld>
            <a:endParaRPr lang="en-US" sz="1600" dirty="0"/>
          </a:p>
        </p:txBody>
      </p:sp>
    </p:spTree>
    <p:extLst>
      <p:ext uri="{BB962C8B-B14F-4D97-AF65-F5344CB8AC3E}">
        <p14:creationId xmlns:p14="http://schemas.microsoft.com/office/powerpoint/2010/main" val="124660011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b="1" dirty="0" err="1" smtClean="0"/>
              <a:t>Especificaci</a:t>
            </a:r>
            <a:r>
              <a:rPr lang="es-ES" sz="2300" b="1" dirty="0" err="1" smtClean="0"/>
              <a:t>ón</a:t>
            </a:r>
            <a:r>
              <a:rPr lang="es-ES" sz="2300" b="1" dirty="0" smtClean="0"/>
              <a:t> de Proyecto</a:t>
            </a:r>
            <a:r>
              <a:rPr lang="es-ES_tradnl" sz="2300" dirty="0" smtClean="0"/>
              <a:t>. </a:t>
            </a:r>
            <a:r>
              <a:rPr lang="es-ES_tradnl" sz="2300" dirty="0"/>
              <a:t>Es un documento de alto nivel que resume la información sobre el proyecto y su resultado previsto. </a:t>
            </a:r>
            <a:r>
              <a:rPr lang="es-ES_tradnl" sz="2300" dirty="0" smtClean="0"/>
              <a:t>Contiene:</a:t>
            </a:r>
          </a:p>
          <a:p>
            <a:pPr marL="292608" lvl="1" indent="0">
              <a:spcBef>
                <a:spcPts val="500"/>
              </a:spcBef>
              <a:spcAft>
                <a:spcPts val="300"/>
              </a:spcAft>
              <a:buClr>
                <a:schemeClr val="accent2"/>
              </a:buClr>
              <a:buNone/>
            </a:pPr>
            <a:r>
              <a:rPr lang="es-ES_tradnl" sz="2300" dirty="0" smtClean="0"/>
              <a:t>• </a:t>
            </a:r>
            <a:r>
              <a:rPr lang="es-ES_tradnl" sz="2300" dirty="0"/>
              <a:t>El propósito y justificación del proyecto. Esto incluye el propósito del proyecto y la justificación de alto nivel del proyecto, incluida la necesidad comercial del proyecto y el retorno de la inversión</a:t>
            </a:r>
            <a:r>
              <a:rPr lang="es-ES_tradnl" sz="2300" dirty="0" smtClean="0"/>
              <a:t>.</a:t>
            </a:r>
          </a:p>
          <a:p>
            <a:pPr marL="292608" lvl="1" indent="0">
              <a:spcBef>
                <a:spcPts val="500"/>
              </a:spcBef>
              <a:spcAft>
                <a:spcPts val="300"/>
              </a:spcAft>
              <a:buClr>
                <a:schemeClr val="accent2"/>
              </a:buClr>
              <a:buNone/>
            </a:pPr>
            <a:r>
              <a:rPr lang="es-ES_tradnl" sz="2300" dirty="0" smtClean="0"/>
              <a:t>• </a:t>
            </a:r>
            <a:r>
              <a:rPr lang="es-ES_tradnl" sz="2300" dirty="0"/>
              <a:t>Descripción del proyecto de alto nivel. Esto incluye resultados clave y alcance, es decir, límites alrededor del proyecto</a:t>
            </a:r>
            <a:r>
              <a:rPr lang="es-ES_tradnl" sz="2300" dirty="0" smtClean="0"/>
              <a:t>.</a:t>
            </a:r>
          </a:p>
          <a:p>
            <a:pPr marL="292608" lvl="1" indent="0">
              <a:spcBef>
                <a:spcPts val="500"/>
              </a:spcBef>
              <a:spcAft>
                <a:spcPts val="300"/>
              </a:spcAft>
              <a:buClr>
                <a:schemeClr val="accent2"/>
              </a:buClr>
              <a:buNone/>
            </a:pPr>
            <a:r>
              <a:rPr lang="es-ES_tradnl" sz="2300" dirty="0" smtClean="0"/>
              <a:t>• </a:t>
            </a:r>
            <a:r>
              <a:rPr lang="es-ES_tradnl" sz="2300" dirty="0"/>
              <a:t>Requisitos de proyecto de alto nivel. Estos se basan en las necesidades del cliente, el patrocinador y otras partes interesadas</a:t>
            </a:r>
            <a:r>
              <a:rPr lang="es-ES_tradnl" sz="2300" dirty="0" smtClean="0"/>
              <a:t>.</a:t>
            </a:r>
          </a:p>
          <a:p>
            <a:pPr marL="292608" lvl="1" indent="0">
              <a:spcBef>
                <a:spcPts val="500"/>
              </a:spcBef>
              <a:spcAft>
                <a:spcPts val="300"/>
              </a:spcAft>
              <a:buClr>
                <a:schemeClr val="accent2"/>
              </a:buClr>
              <a:buNone/>
            </a:pPr>
            <a:r>
              <a:rPr lang="es-ES_tradnl" sz="2300" dirty="0" smtClean="0"/>
              <a:t>• </a:t>
            </a:r>
            <a:r>
              <a:rPr lang="es-ES_tradnl" sz="2300" dirty="0"/>
              <a:t>Objetivos del proyecto y criterios de éxito. Esto explica qué se logrará exactamente para cumplir el propósito, es decir, cuál será el resultado del proyecto. Cada objetivo debe ser medible y tener un criterio de éxito asignado.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100</a:t>
            </a:fld>
            <a:endParaRPr lang="en-US" sz="1600"/>
          </a:p>
        </p:txBody>
      </p:sp>
    </p:spTree>
    <p:extLst>
      <p:ext uri="{BB962C8B-B14F-4D97-AF65-F5344CB8AC3E}">
        <p14:creationId xmlns:p14="http://schemas.microsoft.com/office/powerpoint/2010/main" val="186401078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marL="0" indent="0">
              <a:spcBef>
                <a:spcPts val="500"/>
              </a:spcBef>
              <a:spcAft>
                <a:spcPts val="300"/>
              </a:spcAft>
              <a:buClr>
                <a:schemeClr val="accent2"/>
              </a:buClr>
              <a:buNone/>
            </a:pPr>
            <a:r>
              <a:rPr lang="es-ES_tradnl" sz="2400" dirty="0"/>
              <a:t>• Riesgos de alto nivel. Este es el riesgo general de alto nivel del proyecto. Los riesgos de nivel inferior se identificarán durante la planificación del proyecto</a:t>
            </a:r>
            <a:r>
              <a:rPr lang="es-ES_tradnl" sz="2400" dirty="0" smtClean="0"/>
              <a:t>.</a:t>
            </a:r>
          </a:p>
          <a:p>
            <a:pPr marL="0" indent="0">
              <a:spcBef>
                <a:spcPts val="500"/>
              </a:spcBef>
              <a:spcAft>
                <a:spcPts val="300"/>
              </a:spcAft>
              <a:buClr>
                <a:schemeClr val="accent2"/>
              </a:buClr>
              <a:buNone/>
            </a:pPr>
            <a:r>
              <a:rPr lang="es-ES_tradnl" sz="2400" dirty="0" smtClean="0"/>
              <a:t>• </a:t>
            </a:r>
            <a:r>
              <a:rPr lang="es-ES_tradnl" sz="2400" dirty="0" err="1" smtClean="0"/>
              <a:t>Calendarizaci</a:t>
            </a:r>
            <a:r>
              <a:rPr lang="es-ES" sz="2400" dirty="0" err="1" smtClean="0"/>
              <a:t>ón</a:t>
            </a:r>
            <a:r>
              <a:rPr lang="es-ES" sz="2400" dirty="0" smtClean="0"/>
              <a:t> de H</a:t>
            </a:r>
            <a:r>
              <a:rPr lang="es-ES_tradnl" sz="2400" dirty="0" err="1" smtClean="0"/>
              <a:t>itos</a:t>
            </a:r>
            <a:r>
              <a:rPr lang="es-ES_tradnl" sz="2400" dirty="0"/>
              <a:t>. La </a:t>
            </a:r>
            <a:r>
              <a:rPr lang="es-ES_tradnl" sz="2400" dirty="0" err="1" smtClean="0"/>
              <a:t>especificaci</a:t>
            </a:r>
            <a:r>
              <a:rPr lang="es-ES" sz="2400" dirty="0" err="1" smtClean="0"/>
              <a:t>ón</a:t>
            </a:r>
            <a:r>
              <a:rPr lang="es-ES" sz="2400" dirty="0" smtClean="0"/>
              <a:t> </a:t>
            </a:r>
            <a:r>
              <a:rPr lang="es-ES_tradnl" sz="2400" dirty="0" smtClean="0"/>
              <a:t>debe </a:t>
            </a:r>
            <a:r>
              <a:rPr lang="es-ES_tradnl" sz="2400" dirty="0"/>
              <a:t>incluir un cronograma de alto nivel, como un cronograma de hitos</a:t>
            </a:r>
            <a:r>
              <a:rPr lang="es-ES_tradnl" sz="2400" dirty="0" smtClean="0"/>
              <a:t>.</a:t>
            </a:r>
          </a:p>
          <a:p>
            <a:pPr marL="0" indent="0">
              <a:spcBef>
                <a:spcPts val="500"/>
              </a:spcBef>
              <a:spcAft>
                <a:spcPts val="300"/>
              </a:spcAft>
              <a:buClr>
                <a:schemeClr val="accent2"/>
              </a:buClr>
              <a:buNone/>
            </a:pPr>
            <a:r>
              <a:rPr lang="es-ES_tradnl" sz="2400" dirty="0" smtClean="0"/>
              <a:t>• </a:t>
            </a:r>
            <a:r>
              <a:rPr lang="es-ES_tradnl" sz="2400" dirty="0"/>
              <a:t>Un resumen del presupuesto. Un resumen de alto nivel del presupuesto del proyecto, es decir, cuánto dinero se requiere y en qué momentos durante el proyecto</a:t>
            </a:r>
            <a:r>
              <a:rPr lang="es-ES_tradnl" sz="2400" dirty="0" smtClean="0"/>
              <a:t>.</a:t>
            </a:r>
          </a:p>
          <a:p>
            <a:pPr marL="0" indent="0">
              <a:spcBef>
                <a:spcPts val="500"/>
              </a:spcBef>
              <a:spcAft>
                <a:spcPts val="300"/>
              </a:spcAft>
              <a:buClr>
                <a:schemeClr val="accent2"/>
              </a:buClr>
              <a:buNone/>
            </a:pPr>
            <a:r>
              <a:rPr lang="es-ES_tradnl" sz="2400" dirty="0" smtClean="0"/>
              <a:t>• </a:t>
            </a:r>
            <a:r>
              <a:rPr lang="es-ES_tradnl" sz="2400" dirty="0"/>
              <a:t>Gerente de proyecto. Asigne un gerente de proyecto con responsabilidad especificada y nivel de autoridad</a:t>
            </a:r>
            <a:r>
              <a:rPr lang="es-ES_tradnl" sz="2400" dirty="0" smtClean="0"/>
              <a:t>.</a:t>
            </a:r>
          </a:p>
          <a:p>
            <a:pPr marL="0" indent="0">
              <a:spcBef>
                <a:spcPts val="500"/>
              </a:spcBef>
              <a:spcAft>
                <a:spcPts val="300"/>
              </a:spcAft>
              <a:buClr>
                <a:schemeClr val="accent2"/>
              </a:buClr>
              <a:buNone/>
            </a:pPr>
            <a:r>
              <a:rPr lang="es-ES_tradnl" sz="2400" dirty="0" smtClean="0"/>
              <a:t>• </a:t>
            </a:r>
            <a:r>
              <a:rPr lang="es-ES_tradnl" sz="2400" dirty="0"/>
              <a:t>Patrocinador de proyecto. El nombre y nivel de autoridad del patrocinador del proyecto que autoriza la carta del proyecto</a:t>
            </a:r>
            <a:r>
              <a:rPr lang="es-ES_tradnl" sz="24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101</a:t>
            </a:fld>
            <a:endParaRPr lang="en-US" sz="1600"/>
          </a:p>
        </p:txBody>
      </p:sp>
    </p:spTree>
    <p:extLst>
      <p:ext uri="{BB962C8B-B14F-4D97-AF65-F5344CB8AC3E}">
        <p14:creationId xmlns:p14="http://schemas.microsoft.com/office/powerpoint/2010/main" val="171480423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marL="0" indent="0">
              <a:spcBef>
                <a:spcPts val="500"/>
              </a:spcBef>
              <a:spcAft>
                <a:spcPts val="300"/>
              </a:spcAft>
              <a:buClr>
                <a:schemeClr val="accent2"/>
              </a:buClr>
              <a:buNone/>
            </a:pPr>
            <a:r>
              <a:rPr lang="es-ES_tradnl" sz="2400" dirty="0"/>
              <a:t>• Criterios de salida del proyecto. Esto establece las condiciones que deben cumplirse antes de cerrar o cancelar todo el </a:t>
            </a:r>
            <a:r>
              <a:rPr lang="es-ES_tradnl" sz="2400" dirty="0" smtClean="0"/>
              <a:t>proyecto.</a:t>
            </a:r>
          </a:p>
          <a:p>
            <a:pPr marL="0" indent="0">
              <a:spcBef>
                <a:spcPts val="500"/>
              </a:spcBef>
              <a:spcAft>
                <a:spcPts val="300"/>
              </a:spcAft>
              <a:buClr>
                <a:schemeClr val="accent2"/>
              </a:buClr>
              <a:buNone/>
            </a:pPr>
            <a:r>
              <a:rPr lang="es-ES_tradnl" sz="2400" dirty="0" smtClean="0"/>
              <a:t>• </a:t>
            </a:r>
            <a:r>
              <a:rPr lang="es-ES_tradnl" sz="2400" dirty="0"/>
              <a:t>Aprobación de proyectos y requisitos de aceptación. Este ítem responde a las siguientes preguntas</a:t>
            </a:r>
            <a:r>
              <a:rPr lang="es-ES_tradnl" sz="2400" dirty="0" smtClean="0"/>
              <a:t>: ¿</a:t>
            </a:r>
            <a:r>
              <a:rPr lang="es-ES_tradnl" sz="2400" dirty="0"/>
              <a:t>Cuál es el nombre y la responsabilidad de la persona o comité que aprobará y aceptará el proyecto cuando esté terminado</a:t>
            </a:r>
            <a:r>
              <a:rPr lang="es-ES_tradnl" sz="2400" dirty="0" smtClean="0"/>
              <a:t>? </a:t>
            </a:r>
            <a:r>
              <a:rPr lang="es-ES_tradnl" sz="2400" dirty="0"/>
              <a:t>¿Qué constituye el éxito del proyecto</a:t>
            </a:r>
            <a:r>
              <a:rPr lang="es-ES_tradnl" sz="2400" dirty="0" smtClean="0"/>
              <a:t>? </a:t>
            </a:r>
            <a:r>
              <a:rPr lang="es-ES_tradnl" sz="2400" dirty="0"/>
              <a:t>¿Quién decide si el proyecto tiene éxito</a:t>
            </a:r>
            <a:r>
              <a:rPr lang="es-ES_tradnl" sz="2400" dirty="0" smtClean="0"/>
              <a:t>? </a:t>
            </a:r>
            <a:r>
              <a:rPr lang="es-ES_tradnl" sz="2400" dirty="0"/>
              <a:t>¿Quién firma la finalización del proyecto</a:t>
            </a:r>
            <a:r>
              <a:rPr lang="es-ES_tradnl" sz="2400" dirty="0" smtClean="0"/>
              <a:t>? </a:t>
            </a:r>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r>
              <a:rPr lang="es-ES_tradnl" sz="2400" dirty="0" smtClean="0"/>
              <a:t>Dependiendo </a:t>
            </a:r>
            <a:r>
              <a:rPr lang="es-ES_tradnl" sz="2400" dirty="0"/>
              <a:t>del proyecto y la organización, la </a:t>
            </a:r>
            <a:r>
              <a:rPr lang="es-ES_tradnl" sz="2400" dirty="0" err="1" smtClean="0"/>
              <a:t>especificaci</a:t>
            </a:r>
            <a:r>
              <a:rPr lang="es-ES" sz="2400" dirty="0" err="1" smtClean="0"/>
              <a:t>ón</a:t>
            </a:r>
            <a:r>
              <a:rPr lang="es-ES" sz="2400" dirty="0" smtClean="0"/>
              <a:t> </a:t>
            </a:r>
            <a:r>
              <a:rPr lang="es-ES_tradnl" sz="2400" dirty="0" smtClean="0"/>
              <a:t>también </a:t>
            </a:r>
            <a:r>
              <a:rPr lang="es-ES_tradnl" sz="2400" dirty="0"/>
              <a:t>puede incluir otros elementos, como un resumen del presupuesto, una lista de los departamentos funcionales participantes de la organización y sus funciones en 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102</a:t>
            </a:fld>
            <a:endParaRPr lang="en-US" sz="1600"/>
          </a:p>
        </p:txBody>
      </p:sp>
    </p:spTree>
    <p:extLst>
      <p:ext uri="{BB962C8B-B14F-4D97-AF65-F5344CB8AC3E}">
        <p14:creationId xmlns:p14="http://schemas.microsoft.com/office/powerpoint/2010/main" val="41516902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Como se indicó anteriormente, </a:t>
            </a:r>
            <a:r>
              <a:rPr lang="es-ES_tradnl" sz="2300" dirty="0" smtClean="0"/>
              <a:t>la </a:t>
            </a:r>
            <a:r>
              <a:rPr lang="es-ES_tradnl" sz="2300" dirty="0" err="1" smtClean="0"/>
              <a:t>especificaci</a:t>
            </a:r>
            <a:r>
              <a:rPr lang="es-ES" sz="2300" dirty="0" err="1" smtClean="0"/>
              <a:t>ón</a:t>
            </a:r>
            <a:r>
              <a:rPr lang="es-ES" sz="2300" dirty="0" smtClean="0"/>
              <a:t> </a:t>
            </a:r>
            <a:r>
              <a:rPr lang="es-ES_tradnl" sz="2300" dirty="0" smtClean="0"/>
              <a:t>del </a:t>
            </a:r>
            <a:r>
              <a:rPr lang="es-ES_tradnl" sz="2300" dirty="0"/>
              <a:t>proyecto otorga al gerente del proyecto la autoridad para usar los recursos de la organización para </a:t>
            </a:r>
            <a:r>
              <a:rPr lang="es-ES_tradnl" sz="2300" dirty="0" smtClean="0"/>
              <a:t>ejecutarlo. </a:t>
            </a:r>
          </a:p>
          <a:p>
            <a:pPr>
              <a:spcBef>
                <a:spcPts val="500"/>
              </a:spcBef>
              <a:spcAft>
                <a:spcPts val="300"/>
              </a:spcAft>
              <a:buClr>
                <a:schemeClr val="accent2"/>
              </a:buClr>
              <a:buFont typeface="Wingdings" charset="2"/>
              <a:buChar char="v"/>
            </a:pPr>
            <a:r>
              <a:rPr lang="es-ES_tradnl" sz="2300" dirty="0" smtClean="0"/>
              <a:t>Recuerde </a:t>
            </a:r>
            <a:r>
              <a:rPr lang="es-ES_tradnl" sz="2300" dirty="0"/>
              <a:t>que, formalmente hablando, </a:t>
            </a:r>
            <a:r>
              <a:rPr lang="es-ES_tradnl" sz="2300" dirty="0"/>
              <a:t>la </a:t>
            </a:r>
            <a:r>
              <a:rPr lang="es-ES_tradnl" sz="2300" dirty="0" err="1"/>
              <a:t>especificaci</a:t>
            </a:r>
            <a:r>
              <a:rPr lang="es-ES" sz="2300" dirty="0" err="1"/>
              <a:t>ón</a:t>
            </a:r>
            <a:r>
              <a:rPr lang="es-ES" sz="2300" dirty="0"/>
              <a:t> </a:t>
            </a:r>
            <a:r>
              <a:rPr lang="es-ES_tradnl" sz="2300" dirty="0" smtClean="0"/>
              <a:t>del </a:t>
            </a:r>
            <a:r>
              <a:rPr lang="es-ES_tradnl" sz="2300" dirty="0"/>
              <a:t>proyecto </a:t>
            </a:r>
            <a:r>
              <a:rPr lang="es-ES_tradnl" sz="2300" dirty="0" smtClean="0"/>
              <a:t>está preparada </a:t>
            </a:r>
            <a:r>
              <a:rPr lang="es-ES_tradnl" sz="2300" dirty="0"/>
              <a:t>de forma externa a la gestión del proyecto por un individuo, </a:t>
            </a:r>
            <a:r>
              <a:rPr lang="es-ES_tradnl" sz="2300" dirty="0" smtClean="0"/>
              <a:t>un </a:t>
            </a:r>
            <a:r>
              <a:rPr lang="es-ES_tradnl" sz="2300" dirty="0"/>
              <a:t>comité de la </a:t>
            </a:r>
            <a:r>
              <a:rPr lang="es-ES_tradnl" sz="2300" dirty="0" smtClean="0"/>
              <a:t>organización o la PMO. </a:t>
            </a:r>
          </a:p>
          <a:p>
            <a:pPr>
              <a:spcBef>
                <a:spcPts val="500"/>
              </a:spcBef>
              <a:spcAft>
                <a:spcPts val="300"/>
              </a:spcAft>
              <a:buClr>
                <a:schemeClr val="accent2"/>
              </a:buClr>
              <a:buFont typeface="Wingdings" charset="2"/>
              <a:buChar char="v"/>
            </a:pPr>
            <a:r>
              <a:rPr lang="es-ES_tradnl" sz="2300" dirty="0" smtClean="0"/>
              <a:t>Sin </a:t>
            </a:r>
            <a:r>
              <a:rPr lang="es-ES_tradnl" sz="2300" dirty="0"/>
              <a:t>embargo, en la práctica, el posible gerente del proyecto podría estar involucrado en la redacción de la </a:t>
            </a:r>
            <a:r>
              <a:rPr lang="es-ES_tradnl" sz="2300" dirty="0" err="1"/>
              <a:t>especificaci</a:t>
            </a:r>
            <a:r>
              <a:rPr lang="es-ES" sz="2300" dirty="0" err="1"/>
              <a:t>ón</a:t>
            </a:r>
            <a:r>
              <a:rPr lang="es-ES" sz="2300" dirty="0"/>
              <a:t> </a:t>
            </a:r>
            <a:r>
              <a:rPr lang="es-ES_tradnl" sz="2300" dirty="0" smtClean="0"/>
              <a:t>del </a:t>
            </a:r>
            <a:r>
              <a:rPr lang="es-ES_tradnl" sz="2300" dirty="0"/>
              <a:t>proyecto o una parte de ella. La aprobación y el financiamiento del proyecto seguirán siendo externos a los límites de la gestión del proyecto. Una </a:t>
            </a:r>
            <a:r>
              <a:rPr lang="es-ES_tradnl" sz="2300" dirty="0" err="1"/>
              <a:t>especificaci</a:t>
            </a:r>
            <a:r>
              <a:rPr lang="es-ES" sz="2300" dirty="0" err="1"/>
              <a:t>ón</a:t>
            </a:r>
            <a:r>
              <a:rPr lang="es-ES" sz="2300" dirty="0"/>
              <a:t> </a:t>
            </a:r>
            <a:r>
              <a:rPr lang="es-ES_tradnl" sz="2300" dirty="0" smtClean="0"/>
              <a:t>de </a:t>
            </a:r>
            <a:r>
              <a:rPr lang="es-ES_tradnl" sz="2300" dirty="0"/>
              <a:t>proyecto no es un contrato, ya que no hay dinero involucrado.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103</a:t>
            </a:fld>
            <a:endParaRPr lang="en-US" sz="1600"/>
          </a:p>
        </p:txBody>
      </p:sp>
    </p:spTree>
    <p:extLst>
      <p:ext uri="{BB962C8B-B14F-4D97-AF65-F5344CB8AC3E}">
        <p14:creationId xmlns:p14="http://schemas.microsoft.com/office/powerpoint/2010/main" val="17564143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104</a:t>
            </a:fld>
            <a:endParaRPr lang="en-US" sz="1600"/>
          </a:p>
        </p:txBody>
      </p:sp>
      <p:pic>
        <p:nvPicPr>
          <p:cNvPr id="6" name="Imagen 5"/>
          <p:cNvPicPr>
            <a:picLocks noChangeAspect="1"/>
          </p:cNvPicPr>
          <p:nvPr/>
        </p:nvPicPr>
        <p:blipFill>
          <a:blip r:embed="rId2"/>
          <a:stretch>
            <a:fillRect/>
          </a:stretch>
        </p:blipFill>
        <p:spPr>
          <a:xfrm>
            <a:off x="875957" y="2151313"/>
            <a:ext cx="10119903" cy="3768224"/>
          </a:xfrm>
          <a:prstGeom prst="rect">
            <a:avLst/>
          </a:prstGeom>
        </p:spPr>
      </p:pic>
    </p:spTree>
    <p:extLst>
      <p:ext uri="{BB962C8B-B14F-4D97-AF65-F5344CB8AC3E}">
        <p14:creationId xmlns:p14="http://schemas.microsoft.com/office/powerpoint/2010/main" val="181007043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105</a:t>
            </a:fld>
            <a:endParaRPr lang="en-US" sz="1600"/>
          </a:p>
        </p:txBody>
      </p:sp>
      <p:pic>
        <p:nvPicPr>
          <p:cNvPr id="3" name="Imagen 2"/>
          <p:cNvPicPr>
            <a:picLocks noChangeAspect="1"/>
          </p:cNvPicPr>
          <p:nvPr/>
        </p:nvPicPr>
        <p:blipFill>
          <a:blip r:embed="rId2"/>
          <a:stretch>
            <a:fillRect/>
          </a:stretch>
        </p:blipFill>
        <p:spPr>
          <a:xfrm>
            <a:off x="1150245" y="2188075"/>
            <a:ext cx="10062238" cy="3571039"/>
          </a:xfrm>
          <a:prstGeom prst="rect">
            <a:avLst/>
          </a:prstGeom>
        </p:spPr>
      </p:pic>
    </p:spTree>
    <p:extLst>
      <p:ext uri="{BB962C8B-B14F-4D97-AF65-F5344CB8AC3E}">
        <p14:creationId xmlns:p14="http://schemas.microsoft.com/office/powerpoint/2010/main" val="2014516845"/>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Management Plan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106</a:t>
            </a:fld>
            <a:endParaRPr lang="en-US" sz="1600"/>
          </a:p>
        </p:txBody>
      </p:sp>
      <p:pic>
        <p:nvPicPr>
          <p:cNvPr id="4" name="Imagen 3"/>
          <p:cNvPicPr>
            <a:picLocks noChangeAspect="1"/>
          </p:cNvPicPr>
          <p:nvPr/>
        </p:nvPicPr>
        <p:blipFill>
          <a:blip r:embed="rId2"/>
          <a:stretch>
            <a:fillRect/>
          </a:stretch>
        </p:blipFill>
        <p:spPr>
          <a:xfrm>
            <a:off x="1403219" y="2327442"/>
            <a:ext cx="9432555" cy="3463758"/>
          </a:xfrm>
          <a:prstGeom prst="rect">
            <a:avLst/>
          </a:prstGeom>
        </p:spPr>
      </p:pic>
    </p:spTree>
    <p:extLst>
      <p:ext uri="{BB962C8B-B14F-4D97-AF65-F5344CB8AC3E}">
        <p14:creationId xmlns:p14="http://schemas.microsoft.com/office/powerpoint/2010/main" val="162596516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Directing and Managing Project Work</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107</a:t>
            </a:fld>
            <a:endParaRPr lang="en-US" sz="1600"/>
          </a:p>
        </p:txBody>
      </p:sp>
      <p:pic>
        <p:nvPicPr>
          <p:cNvPr id="3" name="Imagen 2"/>
          <p:cNvPicPr>
            <a:picLocks noChangeAspect="1"/>
          </p:cNvPicPr>
          <p:nvPr/>
        </p:nvPicPr>
        <p:blipFill>
          <a:blip r:embed="rId2"/>
          <a:stretch>
            <a:fillRect/>
          </a:stretch>
        </p:blipFill>
        <p:spPr>
          <a:xfrm>
            <a:off x="1097280" y="2096835"/>
            <a:ext cx="9683612" cy="3598111"/>
          </a:xfrm>
          <a:prstGeom prst="rect">
            <a:avLst/>
          </a:prstGeom>
        </p:spPr>
      </p:pic>
    </p:spTree>
    <p:extLst>
      <p:ext uri="{BB962C8B-B14F-4D97-AF65-F5344CB8AC3E}">
        <p14:creationId xmlns:p14="http://schemas.microsoft.com/office/powerpoint/2010/main" val="188596320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Monitoring and Controlling Project Work</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108</a:t>
            </a:fld>
            <a:endParaRPr lang="en-US" sz="1600"/>
          </a:p>
        </p:txBody>
      </p:sp>
      <p:pic>
        <p:nvPicPr>
          <p:cNvPr id="4" name="Imagen 3"/>
          <p:cNvPicPr>
            <a:picLocks noChangeAspect="1"/>
          </p:cNvPicPr>
          <p:nvPr/>
        </p:nvPicPr>
        <p:blipFill>
          <a:blip r:embed="rId2"/>
          <a:stretch>
            <a:fillRect/>
          </a:stretch>
        </p:blipFill>
        <p:spPr>
          <a:xfrm>
            <a:off x="1064005" y="2010945"/>
            <a:ext cx="10091675" cy="3860466"/>
          </a:xfrm>
          <a:prstGeom prst="rect">
            <a:avLst/>
          </a:prstGeom>
        </p:spPr>
      </p:pic>
    </p:spTree>
    <p:extLst>
      <p:ext uri="{BB962C8B-B14F-4D97-AF65-F5344CB8AC3E}">
        <p14:creationId xmlns:p14="http://schemas.microsoft.com/office/powerpoint/2010/main" val="148343916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Performing Integrated Change Control</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109</a:t>
            </a:fld>
            <a:endParaRPr lang="en-US" sz="1600"/>
          </a:p>
        </p:txBody>
      </p:sp>
      <p:pic>
        <p:nvPicPr>
          <p:cNvPr id="4" name="Imagen 3"/>
          <p:cNvPicPr>
            <a:picLocks noChangeAspect="1"/>
          </p:cNvPicPr>
          <p:nvPr/>
        </p:nvPicPr>
        <p:blipFill>
          <a:blip r:embed="rId2"/>
          <a:stretch>
            <a:fillRect/>
          </a:stretch>
        </p:blipFill>
        <p:spPr>
          <a:xfrm>
            <a:off x="1219807" y="2110205"/>
            <a:ext cx="9585887" cy="3632868"/>
          </a:xfrm>
          <a:prstGeom prst="rect">
            <a:avLst/>
          </a:prstGeom>
        </p:spPr>
      </p:pic>
    </p:spTree>
    <p:extLst>
      <p:ext uri="{BB962C8B-B14F-4D97-AF65-F5344CB8AC3E}">
        <p14:creationId xmlns:p14="http://schemas.microsoft.com/office/powerpoint/2010/main" val="2405106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CAPM</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a:t>
            </a:fld>
            <a:endParaRPr lang="en-US" sz="1600"/>
          </a:p>
        </p:txBody>
      </p:sp>
      <p:pic>
        <p:nvPicPr>
          <p:cNvPr id="4" name="Imagen 3"/>
          <p:cNvPicPr>
            <a:picLocks noChangeAspect="1"/>
          </p:cNvPicPr>
          <p:nvPr/>
        </p:nvPicPr>
        <p:blipFill>
          <a:blip r:embed="rId2"/>
          <a:stretch>
            <a:fillRect/>
          </a:stretch>
        </p:blipFill>
        <p:spPr>
          <a:xfrm>
            <a:off x="1240864" y="4065984"/>
            <a:ext cx="9315606" cy="1743808"/>
          </a:xfrm>
          <a:prstGeom prst="rect">
            <a:avLst/>
          </a:prstGeom>
        </p:spPr>
      </p:pic>
      <p:sp>
        <p:nvSpPr>
          <p:cNvPr id="6" name="CuadroTexto 5"/>
          <p:cNvSpPr txBox="1"/>
          <p:nvPr/>
        </p:nvSpPr>
        <p:spPr>
          <a:xfrm>
            <a:off x="1072662" y="2215662"/>
            <a:ext cx="10083018" cy="1200329"/>
          </a:xfrm>
          <a:prstGeom prst="rect">
            <a:avLst/>
          </a:prstGeom>
          <a:noFill/>
        </p:spPr>
        <p:txBody>
          <a:bodyPr wrap="square" rtlCol="0">
            <a:spAutoFit/>
          </a:bodyPr>
          <a:lstStyle/>
          <a:p>
            <a:pPr marL="342900" indent="-342900">
              <a:buFont typeface="Arial" charset="0"/>
              <a:buChar char="•"/>
            </a:pPr>
            <a:r>
              <a:rPr lang="en-US" sz="2400" dirty="0"/>
              <a:t>Certified Associate </a:t>
            </a:r>
            <a:r>
              <a:rPr lang="en-US" sz="2400" dirty="0" smtClean="0"/>
              <a:t>in Project </a:t>
            </a:r>
            <a:r>
              <a:rPr lang="en-US" sz="2400" dirty="0"/>
              <a:t>Management (CAPM</a:t>
            </a:r>
            <a:r>
              <a:rPr lang="en-US" sz="2400" dirty="0" smtClean="0"/>
              <a:t>)</a:t>
            </a:r>
          </a:p>
          <a:p>
            <a:pPr marL="342900" indent="-342900">
              <a:buFont typeface="Arial" charset="0"/>
              <a:buChar char="•"/>
            </a:pPr>
            <a:r>
              <a:rPr lang="en-US" sz="2400" dirty="0"/>
              <a:t>E</a:t>
            </a:r>
            <a:r>
              <a:rPr lang="en-US" sz="2400" dirty="0" smtClean="0"/>
              <a:t>xam </a:t>
            </a:r>
            <a:r>
              <a:rPr lang="en-US" sz="2400" dirty="0"/>
              <a:t>administered by the Project </a:t>
            </a:r>
            <a:r>
              <a:rPr lang="en-US" sz="2400" dirty="0" smtClean="0"/>
              <a:t>Management Institute </a:t>
            </a:r>
            <a:r>
              <a:rPr lang="en-US" sz="2400" dirty="0"/>
              <a:t>(PMI). </a:t>
            </a:r>
            <a:endParaRPr lang="en-US" sz="2400" dirty="0" smtClean="0"/>
          </a:p>
          <a:p>
            <a:pPr marL="342900" indent="-342900">
              <a:buFont typeface="Arial" charset="0"/>
              <a:buChar char="•"/>
            </a:pPr>
            <a:r>
              <a:rPr lang="en-US" sz="2400" dirty="0" smtClean="0"/>
              <a:t>The exam </a:t>
            </a:r>
            <a:r>
              <a:rPr lang="en-US" sz="2400" dirty="0"/>
              <a:t>is based on the sixth </a:t>
            </a:r>
            <a:r>
              <a:rPr lang="en-US" sz="2400" dirty="0" smtClean="0"/>
              <a:t>edition of </a:t>
            </a:r>
            <a:r>
              <a:rPr lang="en-US" sz="2400" dirty="0"/>
              <a:t>the PMBOK Guide.</a:t>
            </a:r>
          </a:p>
        </p:txBody>
      </p:sp>
    </p:spTree>
    <p:extLst>
      <p:ext uri="{BB962C8B-B14F-4D97-AF65-F5344CB8AC3E}">
        <p14:creationId xmlns:p14="http://schemas.microsoft.com/office/powerpoint/2010/main" val="7495128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Managing Project Knowledge</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110</a:t>
            </a:fld>
            <a:endParaRPr lang="en-US" sz="1600"/>
          </a:p>
        </p:txBody>
      </p:sp>
      <p:pic>
        <p:nvPicPr>
          <p:cNvPr id="3" name="Imagen 2"/>
          <p:cNvPicPr>
            <a:picLocks noChangeAspect="1"/>
          </p:cNvPicPr>
          <p:nvPr/>
        </p:nvPicPr>
        <p:blipFill>
          <a:blip r:embed="rId2"/>
          <a:stretch>
            <a:fillRect/>
          </a:stretch>
        </p:blipFill>
        <p:spPr>
          <a:xfrm>
            <a:off x="1359226" y="2281989"/>
            <a:ext cx="9796454" cy="3412958"/>
          </a:xfrm>
          <a:prstGeom prst="rect">
            <a:avLst/>
          </a:prstGeom>
        </p:spPr>
      </p:pic>
    </p:spTree>
    <p:extLst>
      <p:ext uri="{BB962C8B-B14F-4D97-AF65-F5344CB8AC3E}">
        <p14:creationId xmlns:p14="http://schemas.microsoft.com/office/powerpoint/2010/main" val="1222451253"/>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Performing Project Closure</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111</a:t>
            </a:fld>
            <a:endParaRPr lang="en-US" sz="1600"/>
          </a:p>
        </p:txBody>
      </p:sp>
      <p:pic>
        <p:nvPicPr>
          <p:cNvPr id="4" name="Imagen 3"/>
          <p:cNvPicPr>
            <a:picLocks noChangeAspect="1"/>
          </p:cNvPicPr>
          <p:nvPr/>
        </p:nvPicPr>
        <p:blipFill>
          <a:blip r:embed="rId2"/>
          <a:stretch>
            <a:fillRect/>
          </a:stretch>
        </p:blipFill>
        <p:spPr>
          <a:xfrm>
            <a:off x="1735221" y="2035341"/>
            <a:ext cx="9125284" cy="3999719"/>
          </a:xfrm>
          <a:prstGeom prst="rect">
            <a:avLst/>
          </a:prstGeom>
        </p:spPr>
      </p:pic>
    </p:spTree>
    <p:extLst>
      <p:ext uri="{BB962C8B-B14F-4D97-AF65-F5344CB8AC3E}">
        <p14:creationId xmlns:p14="http://schemas.microsoft.com/office/powerpoint/2010/main" val="161339794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112</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Ch2</a:t>
            </a:r>
          </a:p>
          <a:p>
            <a:pPr fontAlgn="b"/>
            <a:r>
              <a:rPr lang="es-ES_tradnl" sz="4400" dirty="0" err="1">
                <a:solidFill>
                  <a:srgbClr val="000000"/>
                </a:solidFill>
                <a:latin typeface="Calibri" charset="0"/>
              </a:rPr>
              <a:t>Scope</a:t>
            </a:r>
            <a:r>
              <a:rPr lang="es-ES_tradnl" sz="4400" dirty="0">
                <a:solidFill>
                  <a:srgbClr val="000000"/>
                </a:solidFill>
                <a:latin typeface="Calibri" charset="0"/>
              </a:rPr>
              <a:t>, Schedule, and </a:t>
            </a:r>
            <a:r>
              <a:rPr lang="es-ES_tradnl" sz="4400" dirty="0" err="1">
                <a:solidFill>
                  <a:srgbClr val="000000"/>
                </a:solidFill>
                <a:latin typeface="Calibri" charset="0"/>
              </a:rPr>
              <a:t>Resources</a:t>
            </a:r>
            <a:r>
              <a:rPr lang="es-ES_tradnl" sz="4400" dirty="0">
                <a:solidFill>
                  <a:srgbClr val="000000"/>
                </a:solidFill>
                <a:latin typeface="Calibri" charset="0"/>
              </a:rPr>
              <a:t> </a:t>
            </a:r>
          </a:p>
        </p:txBody>
      </p:sp>
      <p:graphicFrame>
        <p:nvGraphicFramePr>
          <p:cNvPr id="3" name="Tabla 2"/>
          <p:cNvGraphicFramePr>
            <a:graphicFrameLocks noGrp="1"/>
          </p:cNvGraphicFramePr>
          <p:nvPr>
            <p:extLst>
              <p:ext uri="{D42A27DB-BD31-4B8C-83A1-F6EECF244321}">
                <p14:modId xmlns:p14="http://schemas.microsoft.com/office/powerpoint/2010/main" val="758023177"/>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Environment</a:t>
                      </a:r>
                      <a:r>
                        <a:rPr lang="es-ES_tradnl" sz="2400" b="0" i="0" u="none" strike="noStrike" kern="1200" dirty="0">
                          <a:solidFill>
                            <a:srgbClr val="00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Integration</a:t>
                      </a:r>
                      <a:r>
                        <a:rPr lang="es-ES_tradnl" sz="2400" b="0" i="0" u="none" strike="noStrike" kern="1200" dirty="0">
                          <a:solidFill>
                            <a:srgbClr val="00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Schedule, and </a:t>
                      </a:r>
                      <a:r>
                        <a:rPr lang="es-ES_tradnl" sz="2400" b="0" i="0" u="none" strike="noStrike" dirty="0" err="1">
                          <a:solidFill>
                            <a:srgbClr val="000000"/>
                          </a:solidFill>
                          <a:effectLst/>
                          <a:latin typeface="Calibri" charset="0"/>
                        </a:rPr>
                        <a:t>Resources</a:t>
                      </a:r>
                      <a:r>
                        <a:rPr lang="es-ES_tradnl" sz="24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Scope</a:t>
                      </a:r>
                      <a:r>
                        <a:rPr lang="es-ES_tradnl" sz="2400" b="1" i="0" u="none" strike="noStrike" kern="1200" dirty="0">
                          <a:solidFill>
                            <a:srgbClr val="FF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9487030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Scope</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1135415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CAPM</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a:t>
            </a:fld>
            <a:endParaRPr lang="en-US" sz="1600"/>
          </a:p>
        </p:txBody>
      </p:sp>
      <p:pic>
        <p:nvPicPr>
          <p:cNvPr id="3" name="Imagen 2"/>
          <p:cNvPicPr>
            <a:picLocks noChangeAspect="1"/>
          </p:cNvPicPr>
          <p:nvPr/>
        </p:nvPicPr>
        <p:blipFill>
          <a:blip r:embed="rId2"/>
          <a:stretch>
            <a:fillRect/>
          </a:stretch>
        </p:blipFill>
        <p:spPr>
          <a:xfrm>
            <a:off x="2535603" y="1969477"/>
            <a:ext cx="7497333" cy="4284190"/>
          </a:xfrm>
          <a:prstGeom prst="rect">
            <a:avLst/>
          </a:prstGeom>
        </p:spPr>
      </p:pic>
    </p:spTree>
    <p:extLst>
      <p:ext uri="{BB962C8B-B14F-4D97-AF65-F5344CB8AC3E}">
        <p14:creationId xmlns:p14="http://schemas.microsoft.com/office/powerpoint/2010/main" val="12560374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535649131"/>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a:solidFill>
                            <a:srgbClr val="FF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Environment</a:t>
                      </a:r>
                      <a:r>
                        <a:rPr lang="es-ES_tradnl" sz="24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Integration</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64740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Calibri" charset="0"/>
              </a:rPr>
              <a:t>Project Management Framework </a:t>
            </a:r>
          </a:p>
        </p:txBody>
      </p:sp>
    </p:spTree>
    <p:extLst>
      <p:ext uri="{BB962C8B-B14F-4D97-AF65-F5344CB8AC3E}">
        <p14:creationId xmlns:p14="http://schemas.microsoft.com/office/powerpoint/2010/main" val="572973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a:t>
            </a:r>
            <a:r>
              <a:rPr lang="es-ES_tradnl" sz="2600" dirty="0" smtClean="0"/>
              <a:t>Comprender </a:t>
            </a:r>
            <a:r>
              <a:rPr lang="es-ES_tradnl" sz="2600" dirty="0"/>
              <a:t>los cinco grupos de procesos de gestión de proyectos y los procesos dentro de cada grupo</a:t>
            </a:r>
            <a:r>
              <a:rPr lang="es-ES_tradnl" sz="2600" dirty="0" smtClean="0"/>
              <a:t>.</a:t>
            </a:r>
          </a:p>
          <a:p>
            <a:pPr>
              <a:buClr>
                <a:schemeClr val="accent2"/>
              </a:buClr>
              <a:buFont typeface="Wingdings" charset="2"/>
              <a:buChar char="v"/>
            </a:pPr>
            <a:r>
              <a:rPr lang="es-ES_tradnl" sz="2600" dirty="0"/>
              <a:t>2</a:t>
            </a:r>
            <a:r>
              <a:rPr lang="es-ES_tradnl" sz="2600" dirty="0" smtClean="0"/>
              <a:t>. Definir </a:t>
            </a:r>
            <a:r>
              <a:rPr lang="es-ES_tradnl" sz="2600" dirty="0"/>
              <a:t>un ciclo de vida típico del proyecto</a:t>
            </a:r>
            <a:r>
              <a:rPr lang="es-ES_tradnl" sz="2600" dirty="0" smtClean="0"/>
              <a:t>.</a:t>
            </a:r>
          </a:p>
        </p:txBody>
      </p:sp>
    </p:spTree>
    <p:extLst>
      <p:ext uri="{BB962C8B-B14F-4D97-AF65-F5344CB8AC3E}">
        <p14:creationId xmlns:p14="http://schemas.microsoft.com/office/powerpoint/2010/main" val="107743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¿Qué tienen en común la Torre </a:t>
            </a:r>
            <a:r>
              <a:rPr lang="es-ES_tradnl" sz="2150" dirty="0" smtClean="0"/>
              <a:t>Eiffel y el Internet? Los dos son </a:t>
            </a:r>
            <a:r>
              <a:rPr lang="es-ES_tradnl" sz="2150" dirty="0"/>
              <a:t>resultados de proyectos. </a:t>
            </a:r>
            <a:endParaRPr lang="es-ES_tradnl" sz="2150" dirty="0" smtClean="0"/>
          </a:p>
          <a:p>
            <a:pPr>
              <a:spcBef>
                <a:spcPts val="500"/>
              </a:spcBef>
              <a:spcAft>
                <a:spcPts val="300"/>
              </a:spcAft>
              <a:buClr>
                <a:schemeClr val="accent2"/>
              </a:buClr>
              <a:buFont typeface="Wingdings" charset="2"/>
              <a:buChar char="v"/>
            </a:pPr>
            <a:r>
              <a:rPr lang="es-ES_tradnl" sz="2150" dirty="0" smtClean="0"/>
              <a:t>Incluso </a:t>
            </a:r>
            <a:r>
              <a:rPr lang="es-ES_tradnl" sz="2150" dirty="0"/>
              <a:t>teniendo en cuenta todo el material y los conocimientos necesarios, ¿cómo construyen las personas estructuras o sistemas inmensos y complejos, como la Torre Eiffel de París, el </a:t>
            </a:r>
            <a:r>
              <a:rPr lang="es-ES_tradnl" sz="2150" dirty="0" err="1"/>
              <a:t>Taj</a:t>
            </a:r>
            <a:r>
              <a:rPr lang="es-ES_tradnl" sz="2150" dirty="0"/>
              <a:t> </a:t>
            </a:r>
            <a:r>
              <a:rPr lang="es-ES_tradnl" sz="2150" dirty="0" err="1"/>
              <a:t>Mahal</a:t>
            </a:r>
            <a:r>
              <a:rPr lang="es-ES_tradnl" sz="2150" dirty="0"/>
              <a:t> de Agra o Internet y la </a:t>
            </a:r>
            <a:r>
              <a:rPr lang="es-ES_tradnl" sz="2150" dirty="0" err="1"/>
              <a:t>World</a:t>
            </a:r>
            <a:r>
              <a:rPr lang="es-ES_tradnl" sz="2150" dirty="0"/>
              <a:t> Wide Web de la Era de la Información? La respuesta es </a:t>
            </a:r>
            <a:r>
              <a:rPr lang="es-ES_tradnl" sz="2150" dirty="0" err="1" smtClean="0"/>
              <a:t>gestionanado</a:t>
            </a:r>
            <a:r>
              <a:rPr lang="es-ES_tradnl" sz="2150" dirty="0" smtClean="0"/>
              <a:t> proyectos</a:t>
            </a:r>
            <a:r>
              <a:rPr lang="es-ES_tradnl" sz="2150" dirty="0"/>
              <a:t>. </a:t>
            </a:r>
            <a:endParaRPr lang="es-ES_tradnl" sz="2150" dirty="0" smtClean="0"/>
          </a:p>
          <a:p>
            <a:pPr>
              <a:spcBef>
                <a:spcPts val="500"/>
              </a:spcBef>
              <a:spcAft>
                <a:spcPts val="300"/>
              </a:spcAft>
              <a:buClr>
                <a:schemeClr val="accent2"/>
              </a:buClr>
              <a:buFont typeface="Wingdings" charset="2"/>
              <a:buChar char="v"/>
            </a:pPr>
            <a:r>
              <a:rPr lang="es-ES_tradnl" sz="2150" dirty="0" smtClean="0"/>
              <a:t>A </a:t>
            </a:r>
            <a:r>
              <a:rPr lang="es-ES_tradnl" sz="2150" dirty="0"/>
              <a:t>través de los proyectos, es posible construir cosas pequeñas, grandes, simples y complejas de una manera efectiva y eficiente. Todos los proyectos deben ser gestionados. </a:t>
            </a:r>
            <a:endParaRPr lang="es-ES_tradnl" sz="2150" dirty="0" smtClean="0"/>
          </a:p>
          <a:p>
            <a:pPr>
              <a:spcBef>
                <a:spcPts val="500"/>
              </a:spcBef>
              <a:spcAft>
                <a:spcPts val="300"/>
              </a:spcAft>
              <a:buClr>
                <a:schemeClr val="accent2"/>
              </a:buClr>
              <a:buFont typeface="Wingdings" charset="2"/>
              <a:buChar char="v"/>
            </a:pPr>
            <a:r>
              <a:rPr lang="es-ES_tradnl" sz="2150" dirty="0" smtClean="0"/>
              <a:t>Un </a:t>
            </a:r>
            <a:r>
              <a:rPr lang="es-ES_tradnl" sz="2150" i="1" dirty="0" smtClean="0"/>
              <a:t>proyecto </a:t>
            </a:r>
            <a:r>
              <a:rPr lang="es-ES_tradnl" sz="2150" i="1" dirty="0"/>
              <a:t>no administrado </a:t>
            </a:r>
            <a:r>
              <a:rPr lang="es-ES_tradnl" sz="2150" dirty="0"/>
              <a:t>es simplemente un proyecto mal administrado que está destinado a fallar. Por lo tanto, </a:t>
            </a:r>
            <a:r>
              <a:rPr lang="es-ES_tradnl" sz="2150" dirty="0" smtClean="0"/>
              <a:t>es importante </a:t>
            </a:r>
            <a:r>
              <a:rPr lang="es-ES_tradnl" sz="2150" dirty="0"/>
              <a:t>de la gestión de </a:t>
            </a:r>
            <a:r>
              <a:rPr lang="es-ES_tradnl" sz="2150" dirty="0" smtClean="0"/>
              <a:t>proyectos. </a:t>
            </a:r>
          </a:p>
          <a:p>
            <a:pPr>
              <a:spcBef>
                <a:spcPts val="500"/>
              </a:spcBef>
              <a:spcAft>
                <a:spcPts val="300"/>
              </a:spcAft>
              <a:buClr>
                <a:schemeClr val="accent2"/>
              </a:buClr>
              <a:buFont typeface="Wingdings" charset="2"/>
              <a:buChar char="v"/>
            </a:pPr>
            <a:r>
              <a:rPr lang="es-ES_tradnl" sz="2150" dirty="0"/>
              <a:t>Cada proyecto tiene (o debería tener) un principio y un final. </a:t>
            </a:r>
            <a:r>
              <a:rPr lang="es-ES_tradnl" sz="2150" dirty="0" smtClean="0"/>
              <a:t>Por </a:t>
            </a:r>
            <a:r>
              <a:rPr lang="es-ES_tradnl" sz="2150" dirty="0"/>
              <a:t>lo tanto, administrar un proyecto significa administrar el ciclo de vida del proyecto, comenzando desde el principio (iniciando) y hasta el final (cerrando); Esto se logra utilizando procesos, que constituyen lo que se denominan </a:t>
            </a:r>
            <a:r>
              <a:rPr lang="es-ES_tradnl" sz="2150" u="sng" dirty="0"/>
              <a:t>áreas de conocimiento de gestión de proyectos</a:t>
            </a:r>
            <a:r>
              <a:rPr lang="es-ES_tradnl" sz="215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510457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321169"/>
            <a:ext cx="10058400" cy="3880125"/>
          </a:xfrm>
        </p:spPr>
        <p:txBody>
          <a:bodyPr>
            <a:normAutofit/>
          </a:bodyPr>
          <a:lstStyle/>
          <a:p>
            <a:pPr>
              <a:buClr>
                <a:schemeClr val="accent2"/>
              </a:buClr>
              <a:buFont typeface="Wingdings" charset="2"/>
              <a:buChar char="v"/>
            </a:pPr>
            <a:r>
              <a:rPr lang="es-ES_tradnl" sz="2400" dirty="0"/>
              <a:t>Si bien </a:t>
            </a:r>
            <a:r>
              <a:rPr lang="es-ES_tradnl" sz="2400" dirty="0" smtClean="0"/>
              <a:t>uno utiliza </a:t>
            </a:r>
            <a:r>
              <a:rPr lang="es-ES_tradnl" sz="2400" dirty="0"/>
              <a:t>su conocimiento en términos de procesos para administrar </a:t>
            </a:r>
            <a:r>
              <a:rPr lang="es-ES_tradnl" sz="2400" dirty="0" smtClean="0"/>
              <a:t>los proyectos</a:t>
            </a:r>
            <a:r>
              <a:rPr lang="es-ES_tradnl" sz="2400" dirty="0"/>
              <a:t>, la administración estará muy influenciada por el entorno en el que se ejecuta el proyecto, como la estructura y la cultura de la organización ejecutante. </a:t>
            </a:r>
            <a:r>
              <a:rPr lang="es-ES_tradnl" sz="2400" dirty="0" smtClean="0"/>
              <a:t>Los </a:t>
            </a:r>
            <a:r>
              <a:rPr lang="es-ES_tradnl" sz="2400" dirty="0"/>
              <a:t>proyectos también se originan en sus entornos. </a:t>
            </a:r>
            <a:endParaRPr lang="es-ES_tradnl" sz="2400" dirty="0" smtClean="0"/>
          </a:p>
          <a:p>
            <a:pPr>
              <a:buClr>
                <a:schemeClr val="accent2"/>
              </a:buClr>
              <a:buFont typeface="Wingdings" charset="2"/>
              <a:buChar char="v"/>
            </a:pPr>
            <a:r>
              <a:rPr lang="es-ES_tradnl" sz="2400" dirty="0" smtClean="0"/>
              <a:t>El </a:t>
            </a:r>
            <a:r>
              <a:rPr lang="es-ES_tradnl" sz="2400" dirty="0"/>
              <a:t>objetivo de este </a:t>
            </a:r>
            <a:r>
              <a:rPr lang="es-ES_tradnl" sz="2400" dirty="0" smtClean="0"/>
              <a:t>tema es introducir el marco </a:t>
            </a:r>
            <a:r>
              <a:rPr lang="es-ES_tradnl" sz="2400" dirty="0"/>
              <a:t>de la gestión de proyectos. Con ese fin, exploraremos </a:t>
            </a:r>
            <a:r>
              <a:rPr lang="es-ES_tradnl" sz="2400" dirty="0" smtClean="0"/>
              <a:t>dos vías</a:t>
            </a:r>
            <a:r>
              <a:rPr lang="es-ES_tradnl" sz="2400" dirty="0"/>
              <a:t>: el ciclo de vida del proyecto</a:t>
            </a:r>
            <a:r>
              <a:rPr lang="es-ES_tradnl" sz="2400" dirty="0" smtClean="0"/>
              <a:t>, y </a:t>
            </a:r>
            <a:r>
              <a:rPr lang="es-ES_tradnl" sz="2400" dirty="0"/>
              <a:t>las áreas de conocimiento de gestión de </a:t>
            </a:r>
            <a:r>
              <a:rPr lang="es-ES_tradnl" sz="2400" dirty="0" smtClean="0"/>
              <a:t>proyectos. </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39735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a:t>Un proyecto es un esfuerzo de trabajo realizado durante un período de tiempo finito con un inicio y un final para crear un producto, servicio o resultado único. </a:t>
            </a:r>
            <a:endParaRPr lang="es-ES_tradnl" sz="2400" dirty="0" smtClean="0"/>
          </a:p>
          <a:p>
            <a:pPr>
              <a:buClr>
                <a:schemeClr val="accent2"/>
              </a:buClr>
              <a:buFont typeface="Wingdings" charset="2"/>
              <a:buChar char="v"/>
            </a:pPr>
            <a:r>
              <a:rPr lang="es-ES_tradnl" sz="2400" dirty="0" smtClean="0"/>
              <a:t>Debido </a:t>
            </a:r>
            <a:r>
              <a:rPr lang="es-ES_tradnl" sz="2400" dirty="0"/>
              <a:t>a que un proyecto tiene un inicio y un final, también se le llama </a:t>
            </a:r>
            <a:r>
              <a:rPr lang="es-ES_tradnl" sz="2400" i="1" dirty="0" smtClean="0"/>
              <a:t>esfuerzo </a:t>
            </a:r>
            <a:r>
              <a:rPr lang="es-ES_tradnl" sz="2400" i="1" dirty="0"/>
              <a:t>temporal</a:t>
            </a:r>
            <a:r>
              <a:rPr lang="es-ES_tradnl" sz="2400" dirty="0"/>
              <a:t>. En otras palabras, como lo define el PMI, "un proyecto es un esfuerzo temporal realizado para crear un producto, servicio o resultado único". </a:t>
            </a:r>
            <a:endParaRPr lang="es-ES_tradnl" sz="2400" dirty="0" smtClean="0"/>
          </a:p>
          <a:p>
            <a:pPr>
              <a:buClr>
                <a:schemeClr val="accent2"/>
              </a:buClr>
              <a:buFont typeface="Wingdings" charset="2"/>
              <a:buChar char="v"/>
            </a:pPr>
            <a:r>
              <a:rPr lang="es-ES_tradnl" sz="2400" dirty="0" smtClean="0"/>
              <a:t>Por </a:t>
            </a:r>
            <a:r>
              <a:rPr lang="es-ES_tradnl" sz="2400" dirty="0"/>
              <a:t>lo tanto, un proyecto tiene dos características definitorias: es temporal y crea un producto único.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18</a:t>
            </a:fld>
            <a:endParaRPr lang="en-US" sz="1600"/>
          </a:p>
        </p:txBody>
      </p:sp>
    </p:spTree>
    <p:extLst>
      <p:ext uri="{BB962C8B-B14F-4D97-AF65-F5344CB8AC3E}">
        <p14:creationId xmlns:p14="http://schemas.microsoft.com/office/powerpoint/2010/main" val="1040766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smtClean="0"/>
              <a:t>Temporal</a:t>
            </a:r>
            <a:r>
              <a:rPr lang="es-ES_tradnl" sz="2400" dirty="0"/>
              <a:t>. La naturaleza temporal de los proyectos se refiere al hecho de que cada proyecto tiene un comienzo definido y un final definido. Un proyecto puede llegar a su fin de una de las dos formas posibles</a:t>
            </a:r>
            <a:r>
              <a:rPr lang="es-ES_tradnl" sz="2400" dirty="0" smtClean="0"/>
              <a:t>:</a:t>
            </a:r>
          </a:p>
          <a:p>
            <a:pPr marL="292608" lvl="1" indent="0">
              <a:buClr>
                <a:schemeClr val="accent2"/>
              </a:buClr>
              <a:buNone/>
            </a:pPr>
            <a:r>
              <a:rPr lang="es-ES_tradnl" sz="2200" dirty="0" smtClean="0"/>
              <a:t>• </a:t>
            </a:r>
            <a:r>
              <a:rPr lang="es-ES_tradnl" sz="2200" dirty="0"/>
              <a:t>El proyecto ha cumplido sus objetivos, es decir</a:t>
            </a:r>
            <a:r>
              <a:rPr lang="es-ES_tradnl" sz="2200" dirty="0" smtClean="0"/>
              <a:t>, </a:t>
            </a:r>
            <a:r>
              <a:rPr lang="es-ES_tradnl" sz="2200" dirty="0"/>
              <a:t>s</a:t>
            </a:r>
            <a:r>
              <a:rPr lang="es-ES_tradnl" sz="2200" dirty="0" smtClean="0"/>
              <a:t>e </a:t>
            </a:r>
            <a:r>
              <a:rPr lang="es-ES_tradnl" sz="2200" dirty="0"/>
              <a:t>ha creado un producto </a:t>
            </a:r>
            <a:r>
              <a:rPr lang="es-ES_tradnl" sz="2200" dirty="0" smtClean="0"/>
              <a:t>único que fue planificado.</a:t>
            </a:r>
          </a:p>
          <a:p>
            <a:pPr marL="292608" lvl="1" indent="0">
              <a:buClr>
                <a:schemeClr val="accent2"/>
              </a:buClr>
              <a:buNone/>
            </a:pPr>
            <a:r>
              <a:rPr lang="es-ES_tradnl" sz="2200" dirty="0" smtClean="0"/>
              <a:t>• </a:t>
            </a:r>
            <a:r>
              <a:rPr lang="es-ES_tradnl" sz="2200" dirty="0"/>
              <a:t>El proyecto ha sido </a:t>
            </a:r>
            <a:r>
              <a:rPr lang="es-ES_tradnl" sz="2200" dirty="0" smtClean="0"/>
              <a:t>terminado </a:t>
            </a:r>
            <a:r>
              <a:rPr lang="es-ES_tradnl" sz="2200" dirty="0"/>
              <a:t>antes de su </a:t>
            </a:r>
            <a:r>
              <a:rPr lang="es-ES_tradnl" sz="2200" dirty="0" smtClean="0"/>
              <a:t>finalización </a:t>
            </a:r>
            <a:r>
              <a:rPr lang="es-ES_tradnl" sz="2200" dirty="0"/>
              <a:t>por cualquier razón</a:t>
            </a:r>
            <a:r>
              <a:rPr lang="es-ES_tradnl" sz="2200" dirty="0" smtClean="0"/>
              <a:t>.</a:t>
            </a:r>
            <a:endParaRPr lang="es-ES_tradnl" sz="2200" dirty="0"/>
          </a:p>
          <a:p>
            <a:pPr>
              <a:buClr>
                <a:schemeClr val="accent2"/>
              </a:buClr>
              <a:buFont typeface="Wingdings" charset="2"/>
              <a:buChar char="v"/>
            </a:pPr>
            <a:r>
              <a:rPr lang="es-ES_tradnl" sz="2400" dirty="0"/>
              <a:t>Tenga en cuenta que la naturaleza temporal de un proyecto no significa que el proyecto será de corta </a:t>
            </a:r>
            <a:r>
              <a:rPr lang="es-ES_tradnl" sz="2400" dirty="0" smtClean="0"/>
              <a:t>duración</a:t>
            </a:r>
            <a:r>
              <a:rPr lang="es-ES_tradnl" sz="2400" dirty="0"/>
              <a:t>.</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9714595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2183271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smtClean="0"/>
              <a:t>Producto </a:t>
            </a:r>
            <a:r>
              <a:rPr lang="es-ES_tradnl" sz="2400" dirty="0"/>
              <a:t>único. El resultado de un proyecto debe ser un producto, servicio o resultado único. ¿Cómo un producto, servicio y resultado difieren entre sí</a:t>
            </a:r>
            <a:r>
              <a:rPr lang="es-ES_tradnl" sz="2400" dirty="0" smtClean="0"/>
              <a:t>?</a:t>
            </a:r>
          </a:p>
          <a:p>
            <a:pPr marL="292608" lvl="1" indent="0">
              <a:buClr>
                <a:schemeClr val="accent2"/>
              </a:buClr>
              <a:buNone/>
            </a:pPr>
            <a:r>
              <a:rPr lang="es-ES_tradnl" sz="2200" dirty="0" smtClean="0"/>
              <a:t>• </a:t>
            </a:r>
            <a:r>
              <a:rPr lang="es-ES_tradnl" sz="2200" dirty="0"/>
              <a:t>Producto. Este es un artefacto tangible y cuantificable que es el elemento final o un componente de él. La televisión de pantalla grande en su sala de estar, el reloj </a:t>
            </a:r>
            <a:r>
              <a:rPr lang="es-ES_tradnl" sz="2200" dirty="0" smtClean="0"/>
              <a:t>en </a:t>
            </a:r>
            <a:r>
              <a:rPr lang="es-ES_tradnl" sz="2200" dirty="0"/>
              <a:t>su muñeca y la botella de vino en su mesa son algunos ejemplos de productos</a:t>
            </a:r>
            <a:r>
              <a:rPr lang="es-ES_tradnl" sz="2200" dirty="0" smtClean="0"/>
              <a:t>.</a:t>
            </a:r>
          </a:p>
          <a:p>
            <a:pPr marL="292608" lvl="1" indent="0">
              <a:buClr>
                <a:schemeClr val="accent2"/>
              </a:buClr>
              <a:buNone/>
            </a:pPr>
            <a:r>
              <a:rPr lang="es-ES_tradnl" sz="2200" dirty="0" smtClean="0"/>
              <a:t>• </a:t>
            </a:r>
            <a:r>
              <a:rPr lang="es-ES_tradnl" sz="2200" dirty="0"/>
              <a:t>Servicio. En realidad, cuando decimos que un proyecto puede crear un servicio, realmente nos referimos a la capacidad de realizar un servicio. Por ejemplo, un proyecto que crea un sitio web para que un banco ofrezca servicios bancarios en línea ha creado la capacidad de ofrecer el servicio bancario en línea</a:t>
            </a:r>
            <a:r>
              <a:rPr lang="es-ES_tradnl" sz="2200" dirty="0" smtClean="0"/>
              <a:t>.</a:t>
            </a:r>
          </a:p>
          <a:p>
            <a:pPr marL="292608" lvl="1" indent="0">
              <a:buClr>
                <a:schemeClr val="accent2"/>
              </a:buClr>
              <a:buNone/>
            </a:pPr>
            <a:r>
              <a:rPr lang="es-ES_tradnl" sz="2200" dirty="0" smtClean="0"/>
              <a:t>• </a:t>
            </a:r>
            <a:r>
              <a:rPr lang="es-ES_tradnl" sz="2200" dirty="0"/>
              <a:t>Resultado. Este suele ser el resultado relacionado con el conocimiento de un proyecto, por ejemplo, los resultados de un análisis realizado en un proyecto de investigación.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20</a:t>
            </a:fld>
            <a:endParaRPr lang="en-US" sz="1600"/>
          </a:p>
        </p:txBody>
      </p:sp>
    </p:spTree>
    <p:extLst>
      <p:ext uri="{BB962C8B-B14F-4D97-AF65-F5344CB8AC3E}">
        <p14:creationId xmlns:p14="http://schemas.microsoft.com/office/powerpoint/2010/main" val="927874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3" name="Marcador de contenido 2"/>
          <p:cNvSpPr>
            <a:spLocks noGrp="1"/>
          </p:cNvSpPr>
          <p:nvPr>
            <p:ph idx="1"/>
          </p:nvPr>
        </p:nvSpPr>
        <p:spPr>
          <a:xfrm>
            <a:off x="1026940" y="2022231"/>
            <a:ext cx="10455812" cy="4179063"/>
          </a:xfrm>
        </p:spPr>
        <p:txBody>
          <a:bodyPr>
            <a:normAutofit lnSpcReduction="10000"/>
          </a:bodyPr>
          <a:lstStyle/>
          <a:p>
            <a:pPr>
              <a:buClr>
                <a:schemeClr val="accent2"/>
              </a:buClr>
              <a:buFont typeface="Wingdings" charset="2"/>
              <a:buChar char="v"/>
            </a:pPr>
            <a:r>
              <a:rPr lang="es-ES_tradnl" sz="2400" dirty="0"/>
              <a:t>Una organización ejecuta una multitud de actividades como parte del trabajo para lograr los objetivos. Algunas de estas actividades son para apoyar proyectos, y otras para apoyar lo que se llama operaciones. </a:t>
            </a:r>
            <a:endParaRPr lang="es-ES_tradnl" sz="2400" dirty="0" smtClean="0"/>
          </a:p>
          <a:p>
            <a:pPr>
              <a:buClr>
                <a:schemeClr val="accent2"/>
              </a:buClr>
              <a:buFont typeface="Wingdings" charset="2"/>
              <a:buChar char="v"/>
            </a:pPr>
            <a:r>
              <a:rPr lang="es-ES_tradnl" sz="2400" dirty="0" smtClean="0"/>
              <a:t>Una </a:t>
            </a:r>
            <a:r>
              <a:rPr lang="es-ES_tradnl" sz="2400" dirty="0"/>
              <a:t>operación es un conjunto de tareas que no califican para ser un proyecto. En otras palabras, una operación es una función que realiza tareas continuas. No produce un producto único (nuevo), y no tiene un principio y un final </a:t>
            </a:r>
            <a:r>
              <a:rPr lang="es-ES_tradnl" sz="2400" dirty="0" err="1"/>
              <a:t>preplanificados</a:t>
            </a:r>
            <a:r>
              <a:rPr lang="es-ES_tradnl" sz="2400" dirty="0"/>
              <a:t>. </a:t>
            </a:r>
            <a:endParaRPr lang="es-ES_tradnl" sz="2400" dirty="0" smtClean="0"/>
          </a:p>
          <a:p>
            <a:pPr>
              <a:buClr>
                <a:schemeClr val="accent2"/>
              </a:buClr>
              <a:buFont typeface="Wingdings" charset="2"/>
              <a:buChar char="v"/>
            </a:pPr>
            <a:r>
              <a:rPr lang="es-ES_tradnl" sz="2400" dirty="0" smtClean="0"/>
              <a:t>Por </a:t>
            </a:r>
            <a:r>
              <a:rPr lang="es-ES_tradnl" sz="2400" dirty="0"/>
              <a:t>ejemplo, armar un </a:t>
            </a:r>
            <a:r>
              <a:rPr lang="es-ES_tradnl" sz="2400" dirty="0" smtClean="0"/>
              <a:t>data center es </a:t>
            </a:r>
            <a:r>
              <a:rPr lang="es-ES_tradnl" sz="2400" dirty="0"/>
              <a:t>un proyecto, pero después de juntarlo, mantenerlo en funcionamiento es una operación. </a:t>
            </a:r>
            <a:endParaRPr lang="es-ES_tradnl" sz="2400" dirty="0" smtClean="0"/>
          </a:p>
          <a:p>
            <a:pPr>
              <a:buClr>
                <a:schemeClr val="accent2"/>
              </a:buClr>
              <a:buFont typeface="Wingdings" charset="2"/>
              <a:buChar char="v"/>
            </a:pPr>
            <a:r>
              <a:rPr lang="es-ES_tradnl" sz="2400" dirty="0"/>
              <a:t>Un proyecto puede resultar en un producto (o servicio) que es sostenido por una operación. Por ejemplo, la construcción de la Torre Eiffel es un proyecto, mientras que su gestión para los turistas que la visitan todos los días es una operación</a:t>
            </a:r>
            <a:r>
              <a:rPr lang="es-ES_tradnl" sz="2400" dirty="0" smtClean="0"/>
              <a:t>.</a:t>
            </a:r>
            <a:endParaRPr lang="es-ES_tradnl" sz="2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4573515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3" name="Marcador de contenido 2"/>
          <p:cNvSpPr>
            <a:spLocks noGrp="1"/>
          </p:cNvSpPr>
          <p:nvPr>
            <p:ph idx="1"/>
          </p:nvPr>
        </p:nvSpPr>
        <p:spPr>
          <a:xfrm>
            <a:off x="1097280" y="1881551"/>
            <a:ext cx="10058400" cy="4437554"/>
          </a:xfrm>
        </p:spPr>
        <p:txBody>
          <a:bodyPr>
            <a:normAutofit fontScale="92500"/>
          </a:bodyPr>
          <a:lstStyle/>
          <a:p>
            <a:pPr>
              <a:buClr>
                <a:schemeClr val="accent2"/>
              </a:buClr>
              <a:buFont typeface="Wingdings" charset="2"/>
              <a:buChar char="v"/>
            </a:pPr>
            <a:r>
              <a:rPr lang="es-ES_tradnl" sz="2400" dirty="0" smtClean="0"/>
              <a:t>Es </a:t>
            </a:r>
            <a:r>
              <a:rPr lang="es-ES_tradnl" sz="2400" dirty="0"/>
              <a:t>importante comprender que los proyectos y las operaciones comparten algunas características, como las siguientes</a:t>
            </a:r>
            <a:r>
              <a:rPr lang="es-ES_tradnl" sz="2400" dirty="0" smtClean="0"/>
              <a:t>:</a:t>
            </a:r>
          </a:p>
          <a:p>
            <a:pPr marL="292608" lvl="1" indent="0">
              <a:buClr>
                <a:schemeClr val="accent2"/>
              </a:buClr>
              <a:buNone/>
            </a:pPr>
            <a:r>
              <a:rPr lang="es-ES_tradnl" sz="2200" dirty="0" smtClean="0"/>
              <a:t>• </a:t>
            </a:r>
            <a:r>
              <a:rPr lang="es-ES_tradnl" sz="2200" dirty="0"/>
              <a:t>Ambos requieren recursos, incluidos los recursos humanos, es decir, las personas</a:t>
            </a:r>
            <a:r>
              <a:rPr lang="es-ES_tradnl" sz="2200" dirty="0" smtClean="0"/>
              <a:t>.</a:t>
            </a:r>
          </a:p>
          <a:p>
            <a:pPr marL="292608" lvl="1" indent="0">
              <a:buClr>
                <a:schemeClr val="accent2"/>
              </a:buClr>
              <a:buNone/>
            </a:pPr>
            <a:r>
              <a:rPr lang="es-ES_tradnl" sz="2200" dirty="0" smtClean="0"/>
              <a:t>• </a:t>
            </a:r>
            <a:r>
              <a:rPr lang="es-ES_tradnl" sz="2200" dirty="0"/>
              <a:t>Ambos están </a:t>
            </a:r>
            <a:r>
              <a:rPr lang="es-ES_tradnl" sz="2200" dirty="0" smtClean="0"/>
              <a:t>restringidos a </a:t>
            </a:r>
            <a:r>
              <a:rPr lang="es-ES_tradnl" sz="2200" dirty="0"/>
              <a:t>recursos limitados, en lugar de ilimitados</a:t>
            </a:r>
            <a:r>
              <a:rPr lang="es-ES_tradnl" sz="2200" dirty="0" smtClean="0"/>
              <a:t>.</a:t>
            </a:r>
          </a:p>
          <a:p>
            <a:pPr marL="292608" lvl="1" indent="0">
              <a:buClr>
                <a:schemeClr val="accent2"/>
              </a:buClr>
              <a:buNone/>
            </a:pPr>
            <a:r>
              <a:rPr lang="es-ES_tradnl" sz="2200" dirty="0" smtClean="0"/>
              <a:t>• </a:t>
            </a:r>
            <a:r>
              <a:rPr lang="es-ES_tradnl" sz="2200" dirty="0"/>
              <a:t>Ambos se administran, es decir, se planifican, ejecutan y controlan</a:t>
            </a:r>
            <a:r>
              <a:rPr lang="es-ES_tradnl" sz="2200" dirty="0" smtClean="0"/>
              <a:t>.</a:t>
            </a:r>
          </a:p>
          <a:p>
            <a:pPr marL="292608" lvl="1" indent="0">
              <a:buClr>
                <a:schemeClr val="accent2"/>
              </a:buClr>
              <a:buNone/>
            </a:pPr>
            <a:r>
              <a:rPr lang="es-ES_tradnl" sz="2200" dirty="0" smtClean="0"/>
              <a:t>• </a:t>
            </a:r>
            <a:r>
              <a:rPr lang="es-ES_tradnl" sz="2200" dirty="0"/>
              <a:t>Ambos tienen objetivos y contribuyen a cumplir los objetivos estratégicos de la empresa</a:t>
            </a:r>
            <a:r>
              <a:rPr lang="es-ES_tradnl" sz="2200" dirty="0" smtClean="0"/>
              <a:t>.</a:t>
            </a:r>
          </a:p>
          <a:p>
            <a:pPr marL="292608" lvl="1" indent="0">
              <a:buClr>
                <a:schemeClr val="accent2"/>
              </a:buClr>
              <a:buNone/>
            </a:pPr>
            <a:r>
              <a:rPr lang="es-ES_tradnl" sz="2200" dirty="0" smtClean="0"/>
              <a:t>• </a:t>
            </a:r>
            <a:r>
              <a:rPr lang="es-ES_tradnl" sz="2200" dirty="0"/>
              <a:t>Ambos pueden tener y compartir </a:t>
            </a:r>
            <a:r>
              <a:rPr lang="es-ES_tradnl" sz="2200" dirty="0" err="1" smtClean="0"/>
              <a:t>stakeholders</a:t>
            </a:r>
            <a:r>
              <a:rPr lang="es-ES_tradnl" sz="2200" dirty="0" smtClean="0"/>
              <a:t>. </a:t>
            </a:r>
          </a:p>
          <a:p>
            <a:pPr>
              <a:buClr>
                <a:schemeClr val="accent2"/>
              </a:buClr>
              <a:buFont typeface="Wingdings" charset="2"/>
              <a:buChar char="v"/>
            </a:pPr>
            <a:r>
              <a:rPr lang="es-ES_tradnl" sz="2400" dirty="0" smtClean="0"/>
              <a:t>Las </a:t>
            </a:r>
            <a:r>
              <a:rPr lang="es-ES_tradnl" sz="2400" dirty="0"/>
              <a:t>distinciones entre proyectos y operaciones se pueden hacer adhiriéndose a la definición de un proyecto, que es temporal y único. Las operaciones son generalmente continuas y repetitivas. Aunque tanto los proyectos como las operaciones tienen objetivos, un proyecto finaliza cuando se cumplen sus objetivos, mientras que una operación continúa contribuyendo a los objetivos, y posiblemente a un nuevo conjunto de objetivos en caso de un cambio en la estrategia de la organización.</a:t>
            </a:r>
            <a:endParaRPr lang="es-ES_tradnl" sz="2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22</a:t>
            </a:fld>
            <a:endParaRPr lang="en-US" sz="1600"/>
          </a:p>
        </p:txBody>
      </p:sp>
    </p:spTree>
    <p:extLst>
      <p:ext uri="{BB962C8B-B14F-4D97-AF65-F5344CB8AC3E}">
        <p14:creationId xmlns:p14="http://schemas.microsoft.com/office/powerpoint/2010/main" val="295799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Ejemplos</a:t>
            </a:r>
            <a:r>
              <a:rPr lang="en-US" dirty="0" smtClean="0"/>
              <a:t> de </a:t>
            </a:r>
            <a:r>
              <a:rPr lang="en-US" dirty="0" err="1" smtClean="0"/>
              <a:t>Proyectos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pic>
        <p:nvPicPr>
          <p:cNvPr id="6" name="Imagen 5"/>
          <p:cNvPicPr>
            <a:picLocks noChangeAspect="1"/>
          </p:cNvPicPr>
          <p:nvPr/>
        </p:nvPicPr>
        <p:blipFill>
          <a:blip r:embed="rId2"/>
          <a:stretch>
            <a:fillRect/>
          </a:stretch>
        </p:blipFill>
        <p:spPr>
          <a:xfrm>
            <a:off x="2862580" y="1765547"/>
            <a:ext cx="6527800" cy="4876800"/>
          </a:xfrm>
          <a:prstGeom prst="rect">
            <a:avLst/>
          </a:prstGeom>
        </p:spPr>
      </p:pic>
    </p:spTree>
    <p:extLst>
      <p:ext uri="{BB962C8B-B14F-4D97-AF65-F5344CB8AC3E}">
        <p14:creationId xmlns:p14="http://schemas.microsoft.com/office/powerpoint/2010/main" val="1252148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24</a:t>
            </a:fld>
            <a:endParaRPr lang="en-US" sz="1600"/>
          </a:p>
        </p:txBody>
      </p:sp>
      <p:pic>
        <p:nvPicPr>
          <p:cNvPr id="3" name="Imagen 2"/>
          <p:cNvPicPr>
            <a:picLocks noChangeAspect="1"/>
          </p:cNvPicPr>
          <p:nvPr/>
        </p:nvPicPr>
        <p:blipFill>
          <a:blip r:embed="rId2"/>
          <a:stretch>
            <a:fillRect/>
          </a:stretch>
        </p:blipFill>
        <p:spPr>
          <a:xfrm>
            <a:off x="1951964" y="2231780"/>
            <a:ext cx="8349031" cy="3430465"/>
          </a:xfrm>
          <a:prstGeom prst="rect">
            <a:avLst/>
          </a:prstGeom>
        </p:spPr>
      </p:pic>
    </p:spTree>
    <p:extLst>
      <p:ext uri="{BB962C8B-B14F-4D97-AF65-F5344CB8AC3E}">
        <p14:creationId xmlns:p14="http://schemas.microsoft.com/office/powerpoint/2010/main" val="417296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25</a:t>
            </a:fld>
            <a:endParaRPr lang="en-US" sz="1600"/>
          </a:p>
        </p:txBody>
      </p:sp>
      <p:pic>
        <p:nvPicPr>
          <p:cNvPr id="6" name="Imagen 5"/>
          <p:cNvPicPr>
            <a:picLocks noChangeAspect="1"/>
          </p:cNvPicPr>
          <p:nvPr/>
        </p:nvPicPr>
        <p:blipFill>
          <a:blip r:embed="rId2"/>
          <a:stretch>
            <a:fillRect/>
          </a:stretch>
        </p:blipFill>
        <p:spPr>
          <a:xfrm>
            <a:off x="2260697" y="2014786"/>
            <a:ext cx="7731565" cy="4167572"/>
          </a:xfrm>
          <a:prstGeom prst="rect">
            <a:avLst/>
          </a:prstGeom>
        </p:spPr>
      </p:pic>
    </p:spTree>
    <p:extLst>
      <p:ext uri="{BB962C8B-B14F-4D97-AF65-F5344CB8AC3E}">
        <p14:creationId xmlns:p14="http://schemas.microsoft.com/office/powerpoint/2010/main" val="6395557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p>
        </p:txBody>
      </p:sp>
      <p:sp>
        <p:nvSpPr>
          <p:cNvPr id="3" name="Marcador de contenido 2"/>
          <p:cNvSpPr>
            <a:spLocks noGrp="1"/>
          </p:cNvSpPr>
          <p:nvPr>
            <p:ph idx="1"/>
          </p:nvPr>
        </p:nvSpPr>
        <p:spPr>
          <a:xfrm>
            <a:off x="650631" y="1881551"/>
            <a:ext cx="11025554" cy="4437554"/>
          </a:xfrm>
        </p:spPr>
        <p:txBody>
          <a:bodyPr>
            <a:normAutofit/>
          </a:bodyPr>
          <a:lstStyle/>
          <a:p>
            <a:pPr>
              <a:buClr>
                <a:schemeClr val="accent2"/>
              </a:buClr>
              <a:buFont typeface="Wingdings" charset="2"/>
              <a:buChar char="v"/>
            </a:pPr>
            <a:r>
              <a:rPr lang="es-ES_tradnl" sz="2100" dirty="0"/>
              <a:t>L</a:t>
            </a:r>
            <a:r>
              <a:rPr lang="es-ES_tradnl" sz="2100" dirty="0" smtClean="0"/>
              <a:t>a </a:t>
            </a:r>
            <a:r>
              <a:rPr lang="es-ES_tradnl" sz="2100" dirty="0"/>
              <a:t>gestión de proyectos </a:t>
            </a:r>
            <a:r>
              <a:rPr lang="es-ES_tradnl" sz="2100" dirty="0" err="1" smtClean="0"/>
              <a:t>est</a:t>
            </a:r>
            <a:r>
              <a:rPr lang="es-ES" sz="2100" dirty="0" smtClean="0"/>
              <a:t>á definida </a:t>
            </a:r>
            <a:r>
              <a:rPr lang="es-ES_tradnl" sz="2100" dirty="0" smtClean="0"/>
              <a:t>en </a:t>
            </a:r>
            <a:r>
              <a:rPr lang="es-ES_tradnl" sz="2100" dirty="0"/>
              <a:t>el estándar de gestión de proyectos por el Project Management </a:t>
            </a:r>
            <a:r>
              <a:rPr lang="es-ES_tradnl" sz="2100" dirty="0" err="1"/>
              <a:t>Institute</a:t>
            </a:r>
            <a:r>
              <a:rPr lang="es-ES_tradnl" sz="2100" dirty="0"/>
              <a:t> (PMI</a:t>
            </a:r>
            <a:r>
              <a:rPr lang="es-ES_tradnl" sz="2100" dirty="0" smtClean="0"/>
              <a:t>) como: </a:t>
            </a:r>
            <a:r>
              <a:rPr lang="es-ES_tradnl" sz="2100" dirty="0"/>
              <a:t>"La gestión de proyectos es la aplicación de conocimientos, habilidades, herramientas y técnicas para las actividades del proyecto para cumplir con los requisitos del proyecto". </a:t>
            </a:r>
            <a:endParaRPr lang="es-ES_tradnl" sz="2100" dirty="0" smtClean="0"/>
          </a:p>
          <a:p>
            <a:pPr>
              <a:buClr>
                <a:schemeClr val="accent2"/>
              </a:buClr>
              <a:buFont typeface="Wingdings" charset="2"/>
              <a:buChar char="v"/>
            </a:pPr>
            <a:r>
              <a:rPr lang="es-ES_tradnl" sz="2100" dirty="0" smtClean="0"/>
              <a:t>Este estándar, contenido </a:t>
            </a:r>
            <a:r>
              <a:rPr lang="es-ES_tradnl" sz="2100" dirty="0"/>
              <a:t>en </a:t>
            </a:r>
            <a:r>
              <a:rPr lang="es-ES_tradnl" sz="2100" dirty="0" smtClean="0"/>
              <a:t>la </a:t>
            </a:r>
            <a:r>
              <a:rPr lang="es-ES_tradnl" sz="2100" dirty="0" err="1" smtClean="0"/>
              <a:t>Gu</a:t>
            </a:r>
            <a:r>
              <a:rPr lang="es-ES" sz="2100" dirty="0" err="1" smtClean="0"/>
              <a:t>ía</a:t>
            </a:r>
            <a:r>
              <a:rPr lang="es-ES" sz="2100" dirty="0" smtClean="0"/>
              <a:t> de </a:t>
            </a:r>
            <a:r>
              <a:rPr lang="en-US" sz="2100" dirty="0" smtClean="0"/>
              <a:t>Project </a:t>
            </a:r>
            <a:r>
              <a:rPr lang="en-US" sz="2100" dirty="0"/>
              <a:t>Management Body of </a:t>
            </a:r>
            <a:r>
              <a:rPr lang="en-US" sz="2100" dirty="0" smtClean="0"/>
              <a:t>Knowledge (PMBOK), </a:t>
            </a:r>
            <a:r>
              <a:rPr lang="es-ES_tradnl" sz="2100" dirty="0" smtClean="0"/>
              <a:t>presenta</a:t>
            </a:r>
            <a:r>
              <a:rPr lang="es-ES_tradnl" sz="2100" dirty="0"/>
              <a:t>, como afirma PMI, "un subconjunto del cuerpo </a:t>
            </a:r>
            <a:r>
              <a:rPr lang="es-ES_tradnl" sz="2100" dirty="0" smtClean="0"/>
              <a:t>de conocimiento para la gestión </a:t>
            </a:r>
            <a:r>
              <a:rPr lang="es-ES_tradnl" sz="2100" dirty="0"/>
              <a:t>de proyectos </a:t>
            </a:r>
            <a:r>
              <a:rPr lang="es-ES_tradnl" sz="2100" dirty="0" smtClean="0"/>
              <a:t>que </a:t>
            </a:r>
            <a:r>
              <a:rPr lang="es-ES_tradnl" sz="2100" dirty="0"/>
              <a:t>generalmente se reconoce como buena práctica". </a:t>
            </a:r>
            <a:endParaRPr lang="es-ES_tradnl" sz="2100" dirty="0" smtClean="0"/>
          </a:p>
          <a:p>
            <a:pPr>
              <a:buClr>
                <a:schemeClr val="accent2"/>
              </a:buClr>
              <a:buFont typeface="Wingdings" charset="2"/>
              <a:buChar char="v"/>
            </a:pPr>
            <a:r>
              <a:rPr lang="es-ES" sz="2100" dirty="0" smtClean="0"/>
              <a:t>El estándar </a:t>
            </a:r>
            <a:r>
              <a:rPr lang="es-ES_tradnl" sz="2100" dirty="0" smtClean="0"/>
              <a:t>PMI es debido a </a:t>
            </a:r>
            <a:r>
              <a:rPr lang="es-ES_tradnl" sz="2100" dirty="0"/>
              <a:t>dos cosas: </a:t>
            </a:r>
            <a:endParaRPr lang="es-ES_tradnl" sz="2100" dirty="0" smtClean="0"/>
          </a:p>
          <a:p>
            <a:pPr marL="292608" lvl="1" indent="0">
              <a:buClr>
                <a:schemeClr val="accent2"/>
              </a:buClr>
              <a:buNone/>
            </a:pPr>
            <a:r>
              <a:rPr lang="es-ES_tradnl" sz="2100" dirty="0" smtClean="0"/>
              <a:t>1</a:t>
            </a:r>
            <a:r>
              <a:rPr lang="es-ES_tradnl" sz="2100" dirty="0"/>
              <a:t>) el conocimiento presentado es aplicable a la mayoría de los proyectos la mayor parte del tiempo; y </a:t>
            </a:r>
            <a:endParaRPr lang="es-ES_tradnl" sz="2100" dirty="0" smtClean="0"/>
          </a:p>
          <a:p>
            <a:pPr marL="292608" lvl="1" indent="0">
              <a:buClr>
                <a:schemeClr val="accent2"/>
              </a:buClr>
              <a:buNone/>
            </a:pPr>
            <a:r>
              <a:rPr lang="es-ES_tradnl" sz="2100" dirty="0" smtClean="0"/>
              <a:t>2</a:t>
            </a:r>
            <a:r>
              <a:rPr lang="es-ES_tradnl" sz="2100" dirty="0"/>
              <a:t>) hay consenso sobre su valor y utilidad. La buena práctica es también el consenso general de que la aplicación de los conocimientos, habilidades, herramientas y técnicas presentados a los procesos de gestión de proyectos puede aumentar la probabilidad de éxito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26</a:t>
            </a:fld>
            <a:endParaRPr lang="en-US" sz="1600"/>
          </a:p>
        </p:txBody>
      </p:sp>
    </p:spTree>
    <p:extLst>
      <p:ext uri="{BB962C8B-B14F-4D97-AF65-F5344CB8AC3E}">
        <p14:creationId xmlns:p14="http://schemas.microsoft.com/office/powerpoint/2010/main" val="1812254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p>
        </p:txBody>
      </p:sp>
      <p:sp>
        <p:nvSpPr>
          <p:cNvPr id="3" name="Marcador de contenido 2"/>
          <p:cNvSpPr>
            <a:spLocks noGrp="1"/>
          </p:cNvSpPr>
          <p:nvPr>
            <p:ph idx="1"/>
          </p:nvPr>
        </p:nvSpPr>
        <p:spPr>
          <a:xfrm>
            <a:off x="914401" y="1879795"/>
            <a:ext cx="10726615" cy="4437554"/>
          </a:xfrm>
        </p:spPr>
        <p:txBody>
          <a:bodyPr>
            <a:normAutofit/>
          </a:bodyPr>
          <a:lstStyle/>
          <a:p>
            <a:pPr>
              <a:spcBef>
                <a:spcPts val="400"/>
              </a:spcBef>
              <a:buClr>
                <a:schemeClr val="accent2"/>
              </a:buClr>
              <a:buFont typeface="Wingdings" charset="2"/>
              <a:buChar char="v"/>
            </a:pPr>
            <a:r>
              <a:rPr lang="es-ES_tradnl" sz="2200" dirty="0"/>
              <a:t>En un proyecto mal administrado, suceden cosas </a:t>
            </a:r>
            <a:r>
              <a:rPr lang="es-ES_tradnl" sz="2200" dirty="0" smtClean="0"/>
              <a:t>malas, </a:t>
            </a:r>
            <a:r>
              <a:rPr lang="es-ES_tradnl" sz="2200" dirty="0"/>
              <a:t>como plazos no cumplidos, sobrecostos y calidad deficiente, todo lo cual resulta en partes interesadas </a:t>
            </a:r>
            <a:r>
              <a:rPr lang="es-ES_tradnl" sz="2200" dirty="0" smtClean="0"/>
              <a:t>insatisfechas. </a:t>
            </a:r>
          </a:p>
          <a:p>
            <a:pPr>
              <a:spcBef>
                <a:spcPts val="400"/>
              </a:spcBef>
              <a:buClr>
                <a:schemeClr val="accent2"/>
              </a:buClr>
              <a:buFont typeface="Wingdings" charset="2"/>
              <a:buChar char="v"/>
            </a:pPr>
            <a:r>
              <a:rPr lang="es-ES_tradnl" sz="2200" dirty="0" smtClean="0"/>
              <a:t>Esto </a:t>
            </a:r>
            <a:r>
              <a:rPr lang="es-ES_tradnl" sz="2200" dirty="0"/>
              <a:t>esencialmente </a:t>
            </a:r>
            <a:r>
              <a:rPr lang="es-ES_tradnl" sz="2200" dirty="0" smtClean="0"/>
              <a:t>dañará </a:t>
            </a:r>
            <a:r>
              <a:rPr lang="es-ES_tradnl" sz="2200" dirty="0"/>
              <a:t>la reputación y viabilidad de la organización. </a:t>
            </a:r>
            <a:endParaRPr lang="es-ES_tradnl" sz="2200" dirty="0" smtClean="0"/>
          </a:p>
          <a:p>
            <a:pPr>
              <a:spcBef>
                <a:spcPts val="400"/>
              </a:spcBef>
              <a:buClr>
                <a:schemeClr val="accent2"/>
              </a:buClr>
              <a:buFont typeface="Wingdings" charset="2"/>
              <a:buChar char="v"/>
            </a:pPr>
            <a:r>
              <a:rPr lang="es-ES_tradnl" sz="2200" dirty="0" smtClean="0"/>
              <a:t>Sin </a:t>
            </a:r>
            <a:r>
              <a:rPr lang="es-ES_tradnl" sz="2200" dirty="0"/>
              <a:t>embargo, la gestión eficaz del proyecto ayuda a gestionar diferentes aspectos del proyecto, como el costo, el alcance y las partes interesadas, lo que hace que el proyecto sea más predecible a medida que se ejecuta. </a:t>
            </a:r>
            <a:endParaRPr lang="es-ES_tradnl" sz="2200" dirty="0" smtClean="0"/>
          </a:p>
          <a:p>
            <a:pPr>
              <a:spcBef>
                <a:spcPts val="400"/>
              </a:spcBef>
              <a:buClr>
                <a:schemeClr val="accent2"/>
              </a:buClr>
              <a:buFont typeface="Wingdings" charset="2"/>
              <a:buChar char="v"/>
            </a:pPr>
            <a:r>
              <a:rPr lang="es-ES_tradnl" sz="2200" dirty="0" smtClean="0"/>
              <a:t>Esto </a:t>
            </a:r>
            <a:r>
              <a:rPr lang="es-ES_tradnl" sz="2200" dirty="0"/>
              <a:t>ayuda a identificar y resolver </a:t>
            </a:r>
            <a:r>
              <a:rPr lang="es-ES_tradnl" sz="2200" dirty="0" smtClean="0"/>
              <a:t>problemas, </a:t>
            </a:r>
            <a:r>
              <a:rPr lang="es-ES_tradnl" sz="2200" dirty="0"/>
              <a:t>así como a identificar y responder a los riesgos, de manera oportuna, lo que aumenta las posibilidades de éxito del proyecto. </a:t>
            </a:r>
            <a:endParaRPr lang="es-ES_tradnl" sz="2200" dirty="0" smtClean="0"/>
          </a:p>
          <a:p>
            <a:pPr>
              <a:spcBef>
                <a:spcPts val="400"/>
              </a:spcBef>
              <a:buClr>
                <a:schemeClr val="accent2"/>
              </a:buClr>
              <a:buFont typeface="Wingdings" charset="2"/>
              <a:buChar char="v"/>
            </a:pPr>
            <a:r>
              <a:rPr lang="es-ES_tradnl" sz="2200" dirty="0"/>
              <a:t>C</a:t>
            </a:r>
            <a:r>
              <a:rPr lang="es-ES_tradnl" sz="2200" dirty="0" smtClean="0"/>
              <a:t>on </a:t>
            </a:r>
            <a:r>
              <a:rPr lang="es-ES_tradnl" sz="2200" dirty="0"/>
              <a:t>una administración de proyectos efectiva, puede vincular </a:t>
            </a:r>
            <a:r>
              <a:rPr lang="es-ES_tradnl" sz="2200" dirty="0" smtClean="0"/>
              <a:t>el </a:t>
            </a:r>
            <a:r>
              <a:rPr lang="es-ES_tradnl" sz="2200" dirty="0"/>
              <a:t>resultado del proyecto con los objetivos comerciales de la organización, lo que le permitirá ajustar los planes del proyecto en un entorno empresarial cambiante. De esta manera, la gestión efectiva de proyectos ayuda a la organización a persistir en un mundo en rápido cambio al ser relevante y viable. </a:t>
            </a:r>
            <a:endParaRPr lang="es-ES_tradnl" sz="22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Tree>
    <p:extLst>
      <p:ext uri="{BB962C8B-B14F-4D97-AF65-F5344CB8AC3E}">
        <p14:creationId xmlns:p14="http://schemas.microsoft.com/office/powerpoint/2010/main" val="911490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1097280" y="1881551"/>
            <a:ext cx="10115204" cy="4437554"/>
          </a:xfrm>
        </p:spPr>
        <p:txBody>
          <a:bodyPr>
            <a:normAutofit/>
          </a:bodyPr>
          <a:lstStyle/>
          <a:p>
            <a:pPr>
              <a:buClr>
                <a:schemeClr val="accent2"/>
              </a:buClr>
              <a:buFont typeface="Wingdings" charset="2"/>
              <a:buChar char="v"/>
            </a:pPr>
            <a:r>
              <a:rPr lang="es-ES_tradnl" sz="2300" dirty="0"/>
              <a:t>En el momento de inicio, un proyecto acaba de nacer y se plantea mediante un procedimiento llamado elaboración progresiva a través de la gestión del proyecto</a:t>
            </a:r>
            <a:r>
              <a:rPr lang="es-ES_tradnl" sz="2300" dirty="0" smtClean="0"/>
              <a:t>.</a:t>
            </a:r>
          </a:p>
          <a:p>
            <a:pPr>
              <a:buClr>
                <a:schemeClr val="accent2"/>
              </a:buClr>
              <a:buFont typeface="Wingdings" charset="2"/>
              <a:buChar char="v"/>
            </a:pPr>
            <a:r>
              <a:rPr lang="es-ES_tradnl" sz="2300" dirty="0"/>
              <a:t>E</a:t>
            </a:r>
            <a:r>
              <a:rPr lang="es-ES_tradnl" sz="2300" dirty="0" smtClean="0"/>
              <a:t>l </a:t>
            </a:r>
            <a:r>
              <a:rPr lang="es-ES_tradnl" sz="2300" dirty="0"/>
              <a:t>producto de un proyecto, incluso el plan del proyecto, </a:t>
            </a:r>
            <a:r>
              <a:rPr lang="es-ES_tradnl" sz="2300" dirty="0" smtClean="0"/>
              <a:t>no se construyen </a:t>
            </a:r>
            <a:r>
              <a:rPr lang="es-ES_tradnl" sz="2300" dirty="0"/>
              <a:t>en un día. Por lo general, primero hay un concepto y una visión amplia para el producto final, es decir, el resultado del proyecto. </a:t>
            </a:r>
            <a:endParaRPr lang="es-ES_tradnl" sz="2300" dirty="0" smtClean="0"/>
          </a:p>
          <a:p>
            <a:pPr>
              <a:buClr>
                <a:schemeClr val="accent2"/>
              </a:buClr>
              <a:buFont typeface="Wingdings" charset="2"/>
              <a:buChar char="v"/>
            </a:pPr>
            <a:r>
              <a:rPr lang="es-ES_tradnl" sz="2300" dirty="0" smtClean="0"/>
              <a:t>Cuanto </a:t>
            </a:r>
            <a:r>
              <a:rPr lang="es-ES_tradnl" sz="2300" dirty="0"/>
              <a:t>más clara sea la visión que tenga del producto único que desea del proyecto, más preciso será el plan del proyecto. Por lo tanto, avanza hacia el plan del proyecto en pasos incrementales a medida que se refinan las ideas sobre el producto final y a medida que obtiene más y más información sobre los requisitos de manera progresiva. </a:t>
            </a:r>
            <a:endParaRPr lang="es-ES_tradnl" sz="2300" dirty="0" smtClean="0"/>
          </a:p>
          <a:p>
            <a:pPr>
              <a:buClr>
                <a:schemeClr val="accent2"/>
              </a:buClr>
              <a:buFont typeface="Wingdings" charset="2"/>
              <a:buChar char="v"/>
            </a:pPr>
            <a:r>
              <a:rPr lang="es-ES_tradnl" sz="2300" dirty="0" smtClean="0"/>
              <a:t>Este </a:t>
            </a:r>
            <a:r>
              <a:rPr lang="es-ES_tradnl" sz="2300" dirty="0"/>
              <a:t>procedimiento de definición (o planificación) de un proyecto se denomina elaboración progresiva.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28</a:t>
            </a:fld>
            <a:endParaRPr lang="en-US" sz="1600"/>
          </a:p>
        </p:txBody>
      </p:sp>
    </p:spTree>
    <p:extLst>
      <p:ext uri="{BB962C8B-B14F-4D97-AF65-F5344CB8AC3E}">
        <p14:creationId xmlns:p14="http://schemas.microsoft.com/office/powerpoint/2010/main" val="4427726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1097279" y="1881551"/>
            <a:ext cx="10578905" cy="4437554"/>
          </a:xfrm>
        </p:spPr>
        <p:txBody>
          <a:bodyPr>
            <a:normAutofit/>
          </a:bodyPr>
          <a:lstStyle/>
          <a:p>
            <a:pPr>
              <a:buClr>
                <a:schemeClr val="accent2"/>
              </a:buClr>
              <a:buFont typeface="Wingdings" charset="2"/>
              <a:buChar char="v"/>
            </a:pPr>
            <a:r>
              <a:rPr lang="es-ES_tradnl" sz="2100" dirty="0"/>
              <a:t>Aquí hay un ejemplo de elaboración progresiva. </a:t>
            </a:r>
            <a:endParaRPr lang="es-ES_tradnl" sz="2100" dirty="0" smtClean="0"/>
          </a:p>
          <a:p>
            <a:pPr>
              <a:buClr>
                <a:schemeClr val="accent2"/>
              </a:buClr>
              <a:buFont typeface="Wingdings" charset="2"/>
              <a:buChar char="v"/>
            </a:pPr>
            <a:r>
              <a:rPr lang="es-ES_tradnl" sz="2100" dirty="0" smtClean="0"/>
              <a:t>Una </a:t>
            </a:r>
            <a:r>
              <a:rPr lang="es-ES_tradnl" sz="2100" dirty="0"/>
              <a:t>mañana te levantas con la idea de cerrar la brecha digital en tu comunidad. Ahora, </a:t>
            </a:r>
            <a:r>
              <a:rPr lang="es-ES_tradnl" sz="2100" dirty="0" smtClean="0"/>
              <a:t>tienes </a:t>
            </a:r>
            <a:r>
              <a:rPr lang="es-ES_tradnl" sz="2100" dirty="0"/>
              <a:t>un concepto del producto final (resultado) de </a:t>
            </a:r>
            <a:r>
              <a:rPr lang="es-ES_tradnl" sz="2100" dirty="0" smtClean="0"/>
              <a:t>tu </a:t>
            </a:r>
            <a:r>
              <a:rPr lang="es-ES_tradnl" sz="2100" dirty="0"/>
              <a:t>proyecto: cerrar la brecha digital en </a:t>
            </a:r>
            <a:r>
              <a:rPr lang="es-ES_tradnl" sz="2100" dirty="0" smtClean="0"/>
              <a:t>tu </a:t>
            </a:r>
            <a:r>
              <a:rPr lang="es-ES_tradnl" sz="2100" dirty="0"/>
              <a:t>comunidad. </a:t>
            </a:r>
            <a:endParaRPr lang="es-ES_tradnl" sz="2100" dirty="0" smtClean="0"/>
          </a:p>
          <a:p>
            <a:pPr>
              <a:buClr>
                <a:schemeClr val="accent2"/>
              </a:buClr>
              <a:buFont typeface="Wingdings" charset="2"/>
              <a:buChar char="v"/>
            </a:pPr>
            <a:r>
              <a:rPr lang="es-ES_tradnl" sz="2100" dirty="0" smtClean="0"/>
              <a:t>Pero</a:t>
            </a:r>
            <a:r>
              <a:rPr lang="es-ES_tradnl" sz="2100" dirty="0"/>
              <a:t>, ¿qué quieres decir con eso realmente? Puede incluir muchas cosas: construir computadoras de manera económica y ofrecerlas a precios bajos para quienes no las tienen, aumentar la conciencia de la necesidad de la informática, ofrecer clases y cosas por el estilo. </a:t>
            </a:r>
            <a:endParaRPr lang="es-ES_tradnl" sz="2100" dirty="0" smtClean="0"/>
          </a:p>
          <a:p>
            <a:pPr>
              <a:buClr>
                <a:schemeClr val="accent2"/>
              </a:buClr>
              <a:buFont typeface="Wingdings" charset="2"/>
              <a:buChar char="v"/>
            </a:pPr>
            <a:r>
              <a:rPr lang="es-ES_tradnl" sz="2100" dirty="0" smtClean="0"/>
              <a:t>Ahora</a:t>
            </a:r>
            <a:r>
              <a:rPr lang="es-ES_tradnl" sz="2100" dirty="0"/>
              <a:t>, realmente estás trabajando para refinar tu idea del producto final. </a:t>
            </a:r>
            <a:endParaRPr lang="es-ES_tradnl" sz="2100" dirty="0" smtClean="0"/>
          </a:p>
          <a:p>
            <a:pPr>
              <a:buClr>
                <a:schemeClr val="accent2"/>
              </a:buClr>
              <a:buFont typeface="Wingdings" charset="2"/>
              <a:buChar char="v"/>
            </a:pPr>
            <a:r>
              <a:rPr lang="es-ES_tradnl" sz="2100" dirty="0" smtClean="0"/>
              <a:t>La </a:t>
            </a:r>
            <a:r>
              <a:rPr lang="es-ES_tradnl" sz="2100" dirty="0"/>
              <a:t>segunda pregunta es, ¿cómo vas a hacer esto? Aquí, te refieres al plan del proyecto. </a:t>
            </a:r>
            <a:r>
              <a:rPr lang="es-ES_tradnl" sz="2100" dirty="0" smtClean="0"/>
              <a:t>Puedes </a:t>
            </a:r>
            <a:r>
              <a:rPr lang="es-ES_tradnl" sz="2100" dirty="0"/>
              <a:t>ver que el plan del proyecto y su precisión y detalles dependen de cuán refinada sea la idea del producto final. El producto final o los objetivos y el plan para lograrlos se </a:t>
            </a:r>
            <a:r>
              <a:rPr lang="es-ES_tradnl" sz="2100" dirty="0" smtClean="0"/>
              <a:t>detallan </a:t>
            </a:r>
            <a:r>
              <a:rPr lang="es-ES_tradnl" sz="2100" dirty="0"/>
              <a:t>en pasos más pequeños.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29</a:t>
            </a:fld>
            <a:endParaRPr lang="en-US" sz="1600"/>
          </a:p>
        </p:txBody>
      </p:sp>
    </p:spTree>
    <p:extLst>
      <p:ext uri="{BB962C8B-B14F-4D97-AF65-F5344CB8AC3E}">
        <p14:creationId xmlns:p14="http://schemas.microsoft.com/office/powerpoint/2010/main" val="646990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3</a:t>
            </a:fld>
            <a:endParaRPr lang="es-ES_tradnl" sz="1600" dirty="0"/>
          </a:p>
        </p:txBody>
      </p:sp>
      <p:sp>
        <p:nvSpPr>
          <p:cNvPr id="3" name="Marcador de contenido 5"/>
          <p:cNvSpPr txBox="1">
            <a:spLocks/>
          </p:cNvSpPr>
          <p:nvPr/>
        </p:nvSpPr>
        <p:spPr>
          <a:xfrm>
            <a:off x="562708" y="4123948"/>
            <a:ext cx="11260992" cy="226521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200"/>
              </a:spcBef>
            </a:pPr>
            <a:r>
              <a:rPr lang="es-ES_tradnl" sz="2600" dirty="0" smtClean="0"/>
              <a:t>1. Quiero dedicarme a la academia (</a:t>
            </a:r>
            <a:r>
              <a:rPr lang="es-ES_tradnl" sz="2600" dirty="0" err="1" smtClean="0"/>
              <a:t>investigaci</a:t>
            </a:r>
            <a:r>
              <a:rPr lang="es-ES" sz="2600" dirty="0" err="1" smtClean="0"/>
              <a:t>ón</a:t>
            </a:r>
            <a:r>
              <a:rPr lang="es-ES" sz="2600" dirty="0" smtClean="0"/>
              <a:t> y/o docencia</a:t>
            </a:r>
            <a:r>
              <a:rPr lang="es-ES_tradnl" sz="2600" dirty="0" smtClean="0"/>
              <a:t>)?</a:t>
            </a:r>
          </a:p>
          <a:p>
            <a:pPr>
              <a:lnSpc>
                <a:spcPct val="100000"/>
              </a:lnSpc>
              <a:spcBef>
                <a:spcPts val="200"/>
              </a:spcBef>
            </a:pPr>
            <a:r>
              <a:rPr lang="es-ES_tradnl" sz="2600" dirty="0" smtClean="0"/>
              <a:t>2. Soy empresario/emprendedor, en un futuro </a:t>
            </a:r>
            <a:r>
              <a:rPr lang="es-ES_tradnl" sz="2600" dirty="0" err="1" smtClean="0"/>
              <a:t>tendr</a:t>
            </a:r>
            <a:r>
              <a:rPr lang="es-ES" sz="2600" dirty="0" smtClean="0"/>
              <a:t>é mi empresa</a:t>
            </a:r>
          </a:p>
          <a:p>
            <a:pPr>
              <a:lnSpc>
                <a:spcPct val="100000"/>
              </a:lnSpc>
              <a:spcBef>
                <a:spcPts val="200"/>
              </a:spcBef>
            </a:pPr>
            <a:r>
              <a:rPr lang="es-ES" sz="2600" dirty="0" smtClean="0"/>
              <a:t>3. Trabajo en una organización (pública/privada) y quiero crecer y mejorar mi perfil profesional</a:t>
            </a:r>
          </a:p>
          <a:p>
            <a:pPr>
              <a:lnSpc>
                <a:spcPct val="100000"/>
              </a:lnSpc>
              <a:spcBef>
                <a:spcPts val="200"/>
              </a:spcBef>
            </a:pPr>
            <a:r>
              <a:rPr lang="es-ES" sz="2600" dirty="0" smtClean="0"/>
              <a:t>4. Avance en mi tesis?</a:t>
            </a:r>
            <a:endParaRPr lang="es-ES_tradnl" sz="2600" dirty="0" smtClean="0"/>
          </a:p>
        </p:txBody>
      </p:sp>
      <p:sp>
        <p:nvSpPr>
          <p:cNvPr id="6" name="Título 1"/>
          <p:cNvSpPr txBox="1">
            <a:spLocks/>
          </p:cNvSpPr>
          <p:nvPr/>
        </p:nvSpPr>
        <p:spPr>
          <a:xfrm>
            <a:off x="1034716" y="577517"/>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683741"/>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272953"/>
            <a:ext cx="3657600" cy="2797156"/>
          </a:xfrm>
          <a:prstGeom prst="rect">
            <a:avLst/>
          </a:prstGeom>
        </p:spPr>
      </p:pic>
      <p:pic>
        <p:nvPicPr>
          <p:cNvPr id="14" name="Imagen 13"/>
          <p:cNvPicPr>
            <a:picLocks noChangeAspect="1"/>
          </p:cNvPicPr>
          <p:nvPr/>
        </p:nvPicPr>
        <p:blipFill>
          <a:blip r:embed="rId5"/>
          <a:stretch>
            <a:fillRect/>
          </a:stretch>
        </p:blipFill>
        <p:spPr>
          <a:xfrm>
            <a:off x="7967667" y="1701327"/>
            <a:ext cx="3856033" cy="1950262"/>
          </a:xfrm>
          <a:prstGeom prst="rect">
            <a:avLst/>
          </a:prstGeom>
        </p:spPr>
      </p:pic>
    </p:spTree>
    <p:extLst>
      <p:ext uri="{BB962C8B-B14F-4D97-AF65-F5344CB8AC3E}">
        <p14:creationId xmlns:p14="http://schemas.microsoft.com/office/powerpoint/2010/main" val="1860719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907100" y="1879795"/>
            <a:ext cx="10438760" cy="4437554"/>
          </a:xfrm>
        </p:spPr>
        <p:txBody>
          <a:bodyPr>
            <a:normAutofit/>
          </a:bodyPr>
          <a:lstStyle/>
          <a:p>
            <a:pPr>
              <a:spcBef>
                <a:spcPts val="400"/>
              </a:spcBef>
              <a:buClr>
                <a:schemeClr val="accent2"/>
              </a:buClr>
              <a:buFont typeface="Wingdings" charset="2"/>
              <a:buChar char="v"/>
            </a:pPr>
            <a:r>
              <a:rPr lang="es-ES_tradnl" sz="2400" dirty="0"/>
              <a:t>La elaboración progresiva, en general, significa desarrollar algo en pasos incrementales. </a:t>
            </a:r>
            <a:endParaRPr lang="es-ES_tradnl" sz="2400" dirty="0" smtClean="0"/>
          </a:p>
          <a:p>
            <a:pPr>
              <a:spcBef>
                <a:spcPts val="400"/>
              </a:spcBef>
              <a:buClr>
                <a:schemeClr val="accent2"/>
              </a:buClr>
              <a:buFont typeface="Wingdings" charset="2"/>
              <a:buChar char="v"/>
            </a:pPr>
            <a:r>
              <a:rPr lang="es-ES_tradnl" sz="2400" dirty="0" smtClean="0"/>
              <a:t>El </a:t>
            </a:r>
            <a:r>
              <a:rPr lang="es-ES_tradnl" sz="2400" dirty="0"/>
              <a:t>plan del proyecto se definirá en términos generales para comenzar y será más preciso, detallado y explícito de manera incremental a medida que se desarrolle una mejor comprensión de los resultados y objetivos del proyecto. </a:t>
            </a:r>
            <a:endParaRPr lang="es-ES_tradnl" sz="2400" dirty="0" smtClean="0"/>
          </a:p>
          <a:p>
            <a:pPr>
              <a:spcBef>
                <a:spcPts val="400"/>
              </a:spcBef>
              <a:buClr>
                <a:schemeClr val="accent2"/>
              </a:buClr>
              <a:buFont typeface="Wingdings" charset="2"/>
              <a:buChar char="v"/>
            </a:pPr>
            <a:r>
              <a:rPr lang="es-ES_tradnl" sz="2400" dirty="0" smtClean="0"/>
              <a:t>Implica </a:t>
            </a:r>
            <a:r>
              <a:rPr lang="es-ES_tradnl" sz="2400" dirty="0"/>
              <a:t>iteraciones sucesivas del proceso de planificación, lo que resulta en un plan más preciso y completo</a:t>
            </a:r>
            <a:r>
              <a:rPr lang="es-ES_tradnl" sz="2400" dirty="0" smtClean="0"/>
              <a:t>.</a:t>
            </a:r>
          </a:p>
          <a:p>
            <a:pPr>
              <a:spcBef>
                <a:spcPts val="400"/>
              </a:spcBef>
              <a:buClr>
                <a:schemeClr val="accent2"/>
              </a:buClr>
              <a:buFont typeface="Wingdings" charset="2"/>
              <a:buChar char="v"/>
            </a:pPr>
            <a:r>
              <a:rPr lang="es-ES_tradnl" sz="2400" dirty="0"/>
              <a:t>Incluso después de que haya aprobado un plan final de proyecto y el proyecto comience a ejecutarse, la elaboración progresiva continúa hasta cierto punto. Por ejemplo, </a:t>
            </a:r>
            <a:r>
              <a:rPr lang="es-ES_tradnl" sz="2400" dirty="0" smtClean="0"/>
              <a:t>las </a:t>
            </a:r>
            <a:r>
              <a:rPr lang="es-ES_tradnl" sz="2400" dirty="0"/>
              <a:t>etapas de ejecución y planificación del proyecto interactúan entre sí. </a:t>
            </a:r>
            <a:endParaRPr lang="es-ES_tradnl" sz="2400" dirty="0" smtClean="0"/>
          </a:p>
          <a:p>
            <a:pPr>
              <a:spcBef>
                <a:spcPts val="400"/>
              </a:spcBef>
              <a:buClr>
                <a:schemeClr val="accent2"/>
              </a:buClr>
              <a:buFont typeface="Wingdings" charset="2"/>
              <a:buChar char="v"/>
            </a:pPr>
            <a:r>
              <a:rPr lang="es-ES_tradnl" sz="2400" dirty="0" smtClean="0"/>
              <a:t>Según </a:t>
            </a:r>
            <a:r>
              <a:rPr lang="es-ES_tradnl" sz="2400" dirty="0"/>
              <a:t>el desempeño del proyecto y las solicitudes de las partes interesadas, el plan del proyecto podría cambiar, incluso incluyendo el alcance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30</a:t>
            </a:fld>
            <a:endParaRPr lang="en-US" sz="1600"/>
          </a:p>
        </p:txBody>
      </p:sp>
    </p:spTree>
    <p:extLst>
      <p:ext uri="{BB962C8B-B14F-4D97-AF65-F5344CB8AC3E}">
        <p14:creationId xmlns:p14="http://schemas.microsoft.com/office/powerpoint/2010/main" val="15199000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097279" y="1951891"/>
            <a:ext cx="10578905" cy="4367213"/>
          </a:xfrm>
        </p:spPr>
        <p:txBody>
          <a:bodyPr>
            <a:normAutofit/>
          </a:bodyPr>
          <a:lstStyle/>
          <a:p>
            <a:pPr>
              <a:spcBef>
                <a:spcPts val="500"/>
              </a:spcBef>
              <a:buClr>
                <a:schemeClr val="accent2"/>
              </a:buClr>
              <a:buFont typeface="Wingdings" charset="2"/>
              <a:buChar char="v"/>
            </a:pPr>
            <a:r>
              <a:rPr lang="es-ES_tradnl" sz="2200" dirty="0" smtClean="0"/>
              <a:t>La </a:t>
            </a:r>
            <a:r>
              <a:rPr lang="es-ES_tradnl" sz="2200" dirty="0"/>
              <a:t>mayor parte de la gestión de proyectos se realiza mediante </a:t>
            </a:r>
            <a:r>
              <a:rPr lang="es-ES_tradnl" sz="2200" dirty="0" smtClean="0"/>
              <a:t>un </a:t>
            </a:r>
            <a:r>
              <a:rPr lang="es-ES_tradnl" sz="2200" dirty="0"/>
              <a:t>conjunto de procesos</a:t>
            </a:r>
            <a:r>
              <a:rPr lang="es-ES_tradnl" sz="2200" dirty="0" smtClean="0"/>
              <a:t>.</a:t>
            </a:r>
          </a:p>
          <a:p>
            <a:pPr>
              <a:spcBef>
                <a:spcPts val="500"/>
              </a:spcBef>
              <a:buClr>
                <a:schemeClr val="accent2"/>
              </a:buClr>
              <a:buFont typeface="Wingdings" charset="2"/>
              <a:buChar char="v"/>
            </a:pPr>
            <a:r>
              <a:rPr lang="es-ES_tradnl" sz="2200" dirty="0"/>
              <a:t>Los procesos son el corazón de la gestión de proyectos. En otras palabras, los procesos son átomos, las unidades funcionales más pequeñas, de la gestión de proyectos. </a:t>
            </a:r>
            <a:endParaRPr lang="es-ES_tradnl" sz="2200" dirty="0" smtClean="0"/>
          </a:p>
          <a:p>
            <a:pPr>
              <a:spcBef>
                <a:spcPts val="500"/>
              </a:spcBef>
              <a:buClr>
                <a:schemeClr val="accent2"/>
              </a:buClr>
              <a:buFont typeface="Wingdings" charset="2"/>
              <a:buChar char="v"/>
            </a:pPr>
            <a:r>
              <a:rPr lang="es-ES_tradnl" sz="2200" dirty="0" smtClean="0"/>
              <a:t>Si </a:t>
            </a:r>
            <a:r>
              <a:rPr lang="es-ES_tradnl" sz="2200" dirty="0"/>
              <a:t>desea pensar en la gestión de proyectos como un </a:t>
            </a:r>
            <a:r>
              <a:rPr lang="es-ES_tradnl" sz="2200" dirty="0" smtClean="0"/>
              <a:t>profesional, </a:t>
            </a:r>
            <a:r>
              <a:rPr lang="es-ES_tradnl" sz="2200" dirty="0"/>
              <a:t>piense en términos de procesos. Casi todo en el mundo de la gestión de proyectos se realiza a través de procesos. </a:t>
            </a:r>
            <a:endParaRPr lang="es-ES_tradnl" sz="2200" dirty="0" smtClean="0"/>
          </a:p>
          <a:p>
            <a:pPr>
              <a:spcBef>
                <a:spcPts val="500"/>
              </a:spcBef>
              <a:buClr>
                <a:schemeClr val="accent2"/>
              </a:buClr>
              <a:buFont typeface="Wingdings" charset="2"/>
              <a:buChar char="v"/>
            </a:pPr>
            <a:r>
              <a:rPr lang="es-ES_tradnl" sz="2200" dirty="0" smtClean="0"/>
              <a:t>¿</a:t>
            </a:r>
            <a:r>
              <a:rPr lang="es-ES_tradnl" sz="2200" dirty="0"/>
              <a:t>Qué es un </a:t>
            </a:r>
            <a:r>
              <a:rPr lang="es-ES_tradnl" sz="2200" dirty="0" smtClean="0"/>
              <a:t>proceso? Mire </a:t>
            </a:r>
            <a:r>
              <a:rPr lang="es-ES_tradnl" sz="2200" dirty="0"/>
              <a:t>a </a:t>
            </a:r>
            <a:r>
              <a:rPr lang="es-ES_tradnl" sz="2200" dirty="0" smtClean="0"/>
              <a:t>su </a:t>
            </a:r>
            <a:r>
              <a:rPr lang="es-ES_tradnl" sz="2200" dirty="0"/>
              <a:t>alrededor; </a:t>
            </a:r>
            <a:r>
              <a:rPr lang="es-ES_tradnl" sz="2200" dirty="0" smtClean="0"/>
              <a:t>verá </a:t>
            </a:r>
            <a:r>
              <a:rPr lang="es-ES_tradnl" sz="2200" dirty="0"/>
              <a:t>procesos en todas partes, no solo en la gestión de proyectos. Por ejemplo, cuando </a:t>
            </a:r>
            <a:r>
              <a:rPr lang="es-ES_tradnl" sz="2200" dirty="0" smtClean="0"/>
              <a:t>hace </a:t>
            </a:r>
            <a:r>
              <a:rPr lang="es-ES_tradnl" sz="2200" dirty="0"/>
              <a:t>café por la mañana, </a:t>
            </a:r>
            <a:r>
              <a:rPr lang="es-ES_tradnl" sz="2200" dirty="0" smtClean="0"/>
              <a:t>pasa </a:t>
            </a:r>
            <a:r>
              <a:rPr lang="es-ES_tradnl" sz="2200" dirty="0"/>
              <a:t>por un proceso. </a:t>
            </a:r>
            <a:endParaRPr lang="es-ES_tradnl" sz="2200" dirty="0" smtClean="0"/>
          </a:p>
          <a:p>
            <a:pPr>
              <a:spcBef>
                <a:spcPts val="500"/>
              </a:spcBef>
              <a:buClr>
                <a:schemeClr val="accent2"/>
              </a:buClr>
              <a:buFont typeface="Wingdings" charset="2"/>
              <a:buChar char="v"/>
            </a:pPr>
            <a:r>
              <a:rPr lang="es-ES_tradnl" sz="2200" dirty="0" smtClean="0"/>
              <a:t>El </a:t>
            </a:r>
            <a:r>
              <a:rPr lang="es-ES_tradnl" sz="2200" dirty="0"/>
              <a:t>agua, el filtro de café y el café tostado </a:t>
            </a:r>
            <a:r>
              <a:rPr lang="es-ES_tradnl" sz="2200" dirty="0" smtClean="0"/>
              <a:t>hecho </a:t>
            </a:r>
            <a:r>
              <a:rPr lang="es-ES_tradnl" sz="2200" dirty="0"/>
              <a:t>moliendo granos </a:t>
            </a:r>
            <a:r>
              <a:rPr lang="es-ES_tradnl" sz="2200" dirty="0" smtClean="0"/>
              <a:t>son </a:t>
            </a:r>
            <a:r>
              <a:rPr lang="es-ES_tradnl" sz="2200" dirty="0"/>
              <a:t>los elementos de entrada en este proceso. </a:t>
            </a:r>
            <a:r>
              <a:rPr lang="es-ES_tradnl" sz="2200" dirty="0" smtClean="0"/>
              <a:t>La </a:t>
            </a:r>
            <a:r>
              <a:rPr lang="es-ES_tradnl" sz="2200" dirty="0"/>
              <a:t>cafetera es la herramienta y la técnica es cómo se hace el café. </a:t>
            </a:r>
            <a:endParaRPr lang="es-ES_tradnl" sz="2200" dirty="0" smtClean="0"/>
          </a:p>
          <a:p>
            <a:pPr>
              <a:spcBef>
                <a:spcPts val="500"/>
              </a:spcBef>
              <a:buClr>
                <a:schemeClr val="accent2"/>
              </a:buClr>
              <a:buFont typeface="Wingdings" charset="2"/>
              <a:buChar char="v"/>
            </a:pPr>
            <a:r>
              <a:rPr lang="es-ES_tradnl" sz="2200" dirty="0" smtClean="0"/>
              <a:t>Una </a:t>
            </a:r>
            <a:r>
              <a:rPr lang="es-ES_tradnl" sz="2200" dirty="0"/>
              <a:t>taza de </a:t>
            </a:r>
            <a:r>
              <a:rPr lang="es-ES_tradnl" sz="2200" dirty="0" smtClean="0"/>
              <a:t>café </a:t>
            </a:r>
            <a:r>
              <a:rPr lang="es-ES_tradnl" sz="2200" dirty="0"/>
              <a:t>recién hecho es el producto de este proceso. Por lo tanto, un proceso, en general, es un conjunto de actividades interrelacionadas realizadas para obtener un conjunto específico de productos, resultados o servicios.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31</a:t>
            </a:fld>
            <a:endParaRPr lang="en-US" sz="1600"/>
          </a:p>
        </p:txBody>
      </p:sp>
    </p:spTree>
    <p:extLst>
      <p:ext uri="{BB962C8B-B14F-4D97-AF65-F5344CB8AC3E}">
        <p14:creationId xmlns:p14="http://schemas.microsoft.com/office/powerpoint/2010/main" val="98469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097279" y="1863966"/>
            <a:ext cx="10578905" cy="4437554"/>
          </a:xfrm>
        </p:spPr>
        <p:txBody>
          <a:bodyPr>
            <a:normAutofit/>
          </a:bodyPr>
          <a:lstStyle/>
          <a:p>
            <a:pPr>
              <a:buClr>
                <a:schemeClr val="accent2"/>
              </a:buClr>
              <a:buFont typeface="Wingdings" charset="2"/>
              <a:buChar char="v"/>
            </a:pPr>
            <a:r>
              <a:rPr lang="es-ES_tradnl" sz="2100" dirty="0"/>
              <a:t>Un proceso de gestión de proyecto, como se explica en el ejemplo y en la Figura 1-2, siempre consta de tres partes: entrada, herramientas y técnicas, y salida. </a:t>
            </a:r>
            <a:endParaRPr lang="es-ES_tradnl" sz="2100" dirty="0" smtClean="0"/>
          </a:p>
          <a:p>
            <a:pPr>
              <a:buClr>
                <a:schemeClr val="accent2"/>
              </a:buClr>
              <a:buFont typeface="Wingdings" charset="2"/>
              <a:buChar char="v"/>
            </a:pPr>
            <a:r>
              <a:rPr lang="es-ES_tradnl" sz="2100" dirty="0"/>
              <a:t>P</a:t>
            </a:r>
            <a:r>
              <a:rPr lang="es-ES_tradnl" sz="2100" dirty="0" smtClean="0"/>
              <a:t>iense </a:t>
            </a:r>
            <a:r>
              <a:rPr lang="es-ES_tradnl" sz="2100" dirty="0"/>
              <a:t>en un proceso como una reacción química en la que las herramientas y técnicas operan en la entrada para producir una salida. El término datos sin procesar en la Figura 1-2 significa que la entrada se procesa para producir la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32</a:t>
            </a:fld>
            <a:endParaRPr lang="en-US" sz="1600"/>
          </a:p>
        </p:txBody>
      </p:sp>
      <p:pic>
        <p:nvPicPr>
          <p:cNvPr id="4" name="Imagen 3"/>
          <p:cNvPicPr>
            <a:picLocks noChangeAspect="1"/>
          </p:cNvPicPr>
          <p:nvPr/>
        </p:nvPicPr>
        <p:blipFill>
          <a:blip r:embed="rId2"/>
          <a:stretch>
            <a:fillRect/>
          </a:stretch>
        </p:blipFill>
        <p:spPr>
          <a:xfrm>
            <a:off x="2465264" y="3604846"/>
            <a:ext cx="7192169" cy="2590800"/>
          </a:xfrm>
          <a:prstGeom prst="rect">
            <a:avLst/>
          </a:prstGeom>
        </p:spPr>
      </p:pic>
    </p:spTree>
    <p:extLst>
      <p:ext uri="{BB962C8B-B14F-4D97-AF65-F5344CB8AC3E}">
        <p14:creationId xmlns:p14="http://schemas.microsoft.com/office/powerpoint/2010/main" val="676997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580292" y="1951891"/>
            <a:ext cx="11131061" cy="4367213"/>
          </a:xfrm>
        </p:spPr>
        <p:txBody>
          <a:bodyPr>
            <a:noAutofit/>
          </a:bodyPr>
          <a:lstStyle/>
          <a:p>
            <a:pPr>
              <a:spcBef>
                <a:spcPts val="500"/>
              </a:spcBef>
              <a:spcAft>
                <a:spcPts val="500"/>
              </a:spcAft>
              <a:buClr>
                <a:schemeClr val="accent2"/>
              </a:buClr>
              <a:buFont typeface="Wingdings" charset="2"/>
              <a:buChar char="v"/>
            </a:pPr>
            <a:r>
              <a:rPr lang="es-ES_tradnl" sz="2100" dirty="0" smtClean="0"/>
              <a:t>Cada proceso </a:t>
            </a:r>
            <a:r>
              <a:rPr lang="es-ES_tradnl" sz="2100" dirty="0"/>
              <a:t>consta de tres </a:t>
            </a:r>
            <a:r>
              <a:rPr lang="es-ES_tradnl" sz="2100" dirty="0" smtClean="0"/>
              <a:t>partes:</a:t>
            </a:r>
          </a:p>
          <a:p>
            <a:pPr marL="292608" lvl="1" indent="0">
              <a:spcBef>
                <a:spcPts val="500"/>
              </a:spcBef>
              <a:spcAft>
                <a:spcPts val="500"/>
              </a:spcAft>
              <a:buClr>
                <a:schemeClr val="accent2"/>
              </a:buClr>
              <a:buNone/>
            </a:pPr>
            <a:r>
              <a:rPr lang="es-ES_tradnl" sz="2100" dirty="0" smtClean="0"/>
              <a:t>• </a:t>
            </a:r>
            <a:r>
              <a:rPr lang="es-ES_tradnl" sz="2100" dirty="0"/>
              <a:t>Entrada. La entrada a un proceso consiste en el </a:t>
            </a:r>
            <a:r>
              <a:rPr lang="es-ES_tradnl" sz="2100" dirty="0" smtClean="0"/>
              <a:t>datos crudos: </a:t>
            </a:r>
            <a:r>
              <a:rPr lang="es-ES_tradnl" sz="2100" dirty="0"/>
              <a:t>los datos o la información que se necesitan para iniciar el proceso y que se procesarán </a:t>
            </a:r>
            <a:r>
              <a:rPr lang="es-ES_tradnl" sz="2100" dirty="0" smtClean="0"/>
              <a:t>para obtener la </a:t>
            </a:r>
            <a:r>
              <a:rPr lang="es-ES_tradnl" sz="2100" dirty="0"/>
              <a:t>salida. Por ejemplo, el plan de gestión del proyecto es uno de los varios elementos de entrada </a:t>
            </a:r>
            <a:r>
              <a:rPr lang="es-ES_tradnl" sz="2100" dirty="0" smtClean="0"/>
              <a:t>que </a:t>
            </a:r>
            <a:r>
              <a:rPr lang="es-ES_tradnl" sz="2100" dirty="0"/>
              <a:t>se utilizará para desarrollar el cronograma de un proyecto</a:t>
            </a:r>
            <a:r>
              <a:rPr lang="es-ES_tradnl" sz="2100" dirty="0" smtClean="0"/>
              <a:t>.</a:t>
            </a:r>
          </a:p>
          <a:p>
            <a:pPr marL="292608" lvl="1" indent="0">
              <a:spcBef>
                <a:spcPts val="500"/>
              </a:spcBef>
              <a:spcAft>
                <a:spcPts val="500"/>
              </a:spcAft>
              <a:buClr>
                <a:schemeClr val="accent2"/>
              </a:buClr>
              <a:buNone/>
            </a:pPr>
            <a:r>
              <a:rPr lang="es-ES_tradnl" sz="2100" dirty="0" smtClean="0"/>
              <a:t>• </a:t>
            </a:r>
            <a:r>
              <a:rPr lang="es-ES_tradnl" sz="2100" dirty="0"/>
              <a:t>Herramientas y técnicas. S</a:t>
            </a:r>
            <a:r>
              <a:rPr lang="es-ES_tradnl" sz="2100" dirty="0" smtClean="0"/>
              <a:t>on </a:t>
            </a:r>
            <a:r>
              <a:rPr lang="es-ES_tradnl" sz="2100" dirty="0"/>
              <a:t>los métodos utilizados para operar </a:t>
            </a:r>
            <a:r>
              <a:rPr lang="es-ES_tradnl" sz="2100" dirty="0" smtClean="0"/>
              <a:t>con la </a:t>
            </a:r>
            <a:r>
              <a:rPr lang="es-ES_tradnl" sz="2100" dirty="0"/>
              <a:t>entrada para transformarla en salida. Por ejemplo, un método de ruta crítica que ayuda a desarrollar un cronograma es una herramienta que se utiliza en el proceso de desarrollo del cronograma</a:t>
            </a:r>
            <a:r>
              <a:rPr lang="es-ES_tradnl" sz="2100" dirty="0" smtClean="0"/>
              <a:t>.</a:t>
            </a:r>
          </a:p>
          <a:p>
            <a:pPr marL="292608" lvl="1" indent="0">
              <a:spcBef>
                <a:spcPts val="500"/>
              </a:spcBef>
              <a:spcAft>
                <a:spcPts val="500"/>
              </a:spcAft>
              <a:buClr>
                <a:schemeClr val="accent2"/>
              </a:buClr>
              <a:buNone/>
            </a:pPr>
            <a:r>
              <a:rPr lang="es-ES_tradnl" sz="2100" dirty="0" smtClean="0"/>
              <a:t>• </a:t>
            </a:r>
            <a:r>
              <a:rPr lang="es-ES_tradnl" sz="2100" dirty="0"/>
              <a:t>Salida. La salida es el resultado o el resultado de </a:t>
            </a:r>
            <a:r>
              <a:rPr lang="es-ES_tradnl" sz="2100" dirty="0" smtClean="0"/>
              <a:t>un proceso</a:t>
            </a:r>
            <a:r>
              <a:rPr lang="es-ES_tradnl" sz="2100" dirty="0"/>
              <a:t>. Cada proceso contiene al menos un elemento de salida; de lo contrario, no tendría sentido realizar un proceso. Por ejemplo, un elemento de salida del proceso de desarrollo del cronograma </a:t>
            </a:r>
            <a:r>
              <a:rPr lang="es-ES_tradnl" sz="2100" dirty="0" smtClean="0"/>
              <a:t>es el </a:t>
            </a:r>
            <a:r>
              <a:rPr lang="es-ES_tradnl" sz="2100" dirty="0"/>
              <a:t>cronograma del proyecto</a:t>
            </a:r>
            <a:r>
              <a:rPr lang="es-ES_tradnl" sz="2100" dirty="0" smtClean="0"/>
              <a:t>.</a:t>
            </a:r>
          </a:p>
          <a:p>
            <a:pPr>
              <a:spcBef>
                <a:spcPts val="500"/>
              </a:spcBef>
              <a:spcAft>
                <a:spcPts val="500"/>
              </a:spcAft>
              <a:buClr>
                <a:schemeClr val="accent2"/>
              </a:buClr>
              <a:buFont typeface="Wingdings" charset="2"/>
              <a:buChar char="v"/>
            </a:pPr>
            <a:r>
              <a:rPr lang="es-ES_tradnl" sz="2100" dirty="0" smtClean="0"/>
              <a:t>Se usarán </a:t>
            </a:r>
            <a:r>
              <a:rPr lang="es-ES_tradnl" sz="2100" dirty="0"/>
              <a:t>diferentes procesos en </a:t>
            </a:r>
            <a:r>
              <a:rPr lang="es-ES_tradnl" sz="2100" dirty="0" smtClean="0"/>
              <a:t>las etapas de </a:t>
            </a:r>
            <a:r>
              <a:rPr lang="es-ES_tradnl" sz="2100" dirty="0"/>
              <a:t>un </a:t>
            </a:r>
            <a:r>
              <a:rPr lang="es-ES_tradnl" sz="2100" dirty="0" smtClean="0"/>
              <a:t>proyecto</a:t>
            </a:r>
            <a:r>
              <a:rPr lang="es-ES_tradnl" sz="2100" dirty="0"/>
              <a:t>.</a:t>
            </a:r>
            <a:r>
              <a:rPr lang="es-ES_tradnl" sz="2100" dirty="0" smtClean="0"/>
              <a:t> </a:t>
            </a:r>
            <a:r>
              <a:rPr lang="es-ES_tradnl" sz="2100" dirty="0"/>
              <a:t>T</a:t>
            </a:r>
            <a:r>
              <a:rPr lang="es-ES_tradnl" sz="2100" dirty="0" smtClean="0"/>
              <a:t>odo </a:t>
            </a:r>
            <a:r>
              <a:rPr lang="es-ES_tradnl" sz="2100" dirty="0"/>
              <a:t>el ciclo de vida de un proyecto se puede entender en cinco etapas, y cada etapa corresponde a un grupo de procesos.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33</a:t>
            </a:fld>
            <a:endParaRPr lang="en-US" sz="1600"/>
          </a:p>
        </p:txBody>
      </p:sp>
    </p:spTree>
    <p:extLst>
      <p:ext uri="{BB962C8B-B14F-4D97-AF65-F5344CB8AC3E}">
        <p14:creationId xmlns:p14="http://schemas.microsoft.com/office/powerpoint/2010/main" val="17746838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406769" y="2039815"/>
            <a:ext cx="9407769" cy="4279289"/>
          </a:xfrm>
        </p:spPr>
        <p:txBody>
          <a:bodyPr>
            <a:noAutofit/>
          </a:bodyPr>
          <a:lstStyle/>
          <a:p>
            <a:pPr>
              <a:spcBef>
                <a:spcPts val="500"/>
              </a:spcBef>
              <a:spcAft>
                <a:spcPts val="500"/>
              </a:spcAft>
              <a:buClr>
                <a:schemeClr val="accent2"/>
              </a:buClr>
              <a:buFont typeface="Wingdings" charset="2"/>
              <a:buChar char="v"/>
            </a:pPr>
            <a:r>
              <a:rPr lang="es-ES_tradnl" sz="2100" dirty="0" smtClean="0"/>
              <a:t>Carácter</a:t>
            </a:r>
            <a:r>
              <a:rPr lang="es-ES" sz="2100" dirty="0" err="1" smtClean="0"/>
              <a:t>ísticas</a:t>
            </a:r>
            <a:r>
              <a:rPr lang="es-ES" sz="2100" dirty="0" smtClean="0"/>
              <a:t> de los procesos:</a:t>
            </a:r>
          </a:p>
          <a:p>
            <a:pPr>
              <a:spcBef>
                <a:spcPts val="500"/>
              </a:spcBef>
              <a:spcAft>
                <a:spcPts val="500"/>
              </a:spcAft>
              <a:buClr>
                <a:schemeClr val="accent2"/>
              </a:buClr>
              <a:buFont typeface="Wingdings" charset="2"/>
              <a:buChar char="ü"/>
            </a:pPr>
            <a:r>
              <a:rPr lang="es-ES" sz="2100" dirty="0" smtClean="0"/>
              <a:t>Iteraciones</a:t>
            </a:r>
          </a:p>
          <a:p>
            <a:pPr>
              <a:spcBef>
                <a:spcPts val="500"/>
              </a:spcBef>
              <a:spcAft>
                <a:spcPts val="500"/>
              </a:spcAft>
              <a:buClr>
                <a:schemeClr val="accent2"/>
              </a:buClr>
              <a:buFont typeface="Wingdings" charset="2"/>
              <a:buChar char="ü"/>
            </a:pPr>
            <a:r>
              <a:rPr lang="es-ES" sz="2100" dirty="0" smtClean="0"/>
              <a:t>Interconexión de Procesos</a:t>
            </a:r>
          </a:p>
          <a:p>
            <a:pPr>
              <a:spcBef>
                <a:spcPts val="500"/>
              </a:spcBef>
              <a:spcAft>
                <a:spcPts val="500"/>
              </a:spcAft>
              <a:buClr>
                <a:schemeClr val="accent2"/>
              </a:buClr>
              <a:buFont typeface="Wingdings" charset="2"/>
              <a:buChar char="ü"/>
            </a:pPr>
            <a:r>
              <a:rPr lang="es-ES" sz="2100" dirty="0" smtClean="0"/>
              <a:t>Solapamiento</a:t>
            </a:r>
            <a:endParaRPr lang="es-ES_tradnl" sz="21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34</a:t>
            </a:fld>
            <a:endParaRPr lang="en-US" sz="1600"/>
          </a:p>
        </p:txBody>
      </p:sp>
    </p:spTree>
    <p:extLst>
      <p:ext uri="{BB962C8B-B14F-4D97-AF65-F5344CB8AC3E}">
        <p14:creationId xmlns:p14="http://schemas.microsoft.com/office/powerpoint/2010/main" val="6250289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3" name="Marcador de contenido 2"/>
          <p:cNvSpPr>
            <a:spLocks noGrp="1"/>
          </p:cNvSpPr>
          <p:nvPr>
            <p:ph idx="1"/>
          </p:nvPr>
        </p:nvSpPr>
        <p:spPr>
          <a:xfrm>
            <a:off x="1097280" y="1951891"/>
            <a:ext cx="10115203" cy="4367213"/>
          </a:xfrm>
        </p:spPr>
        <p:txBody>
          <a:bodyPr>
            <a:noAutofit/>
          </a:bodyPr>
          <a:lstStyle/>
          <a:p>
            <a:pPr>
              <a:spcBef>
                <a:spcPts val="500"/>
              </a:spcBef>
              <a:spcAft>
                <a:spcPts val="500"/>
              </a:spcAft>
              <a:buClr>
                <a:schemeClr val="accent2"/>
              </a:buClr>
              <a:buFont typeface="Wingdings" charset="2"/>
              <a:buChar char="v"/>
            </a:pPr>
            <a:r>
              <a:rPr lang="es-ES_tradnl" sz="2400" dirty="0" smtClean="0"/>
              <a:t>Cada proyecto </a:t>
            </a:r>
            <a:r>
              <a:rPr lang="es-ES_tradnl" sz="2400" dirty="0"/>
              <a:t>tiene un principio y un final. El intervalo de tiempo desde el inicio hasta el final del proyecto se denomina ciclo de vida del proyecto. </a:t>
            </a:r>
            <a:endParaRPr lang="es-ES_tradnl" sz="2400" dirty="0" smtClean="0"/>
          </a:p>
          <a:p>
            <a:pPr>
              <a:spcBef>
                <a:spcPts val="500"/>
              </a:spcBef>
              <a:spcAft>
                <a:spcPts val="500"/>
              </a:spcAft>
              <a:buClr>
                <a:schemeClr val="accent2"/>
              </a:buClr>
              <a:buFont typeface="Wingdings" charset="2"/>
              <a:buChar char="v"/>
            </a:pPr>
            <a:r>
              <a:rPr lang="es-ES_tradnl" sz="2400" dirty="0" smtClean="0"/>
              <a:t>Si </a:t>
            </a:r>
            <a:r>
              <a:rPr lang="es-ES_tradnl" sz="2400" dirty="0"/>
              <a:t>un proyecto tiene varias fases, todas las fases se completan durante su ciclo de vida para completar el proyecto. </a:t>
            </a:r>
            <a:endParaRPr lang="es-ES_tradnl" sz="2400" dirty="0" smtClean="0"/>
          </a:p>
          <a:p>
            <a:pPr>
              <a:spcBef>
                <a:spcPts val="500"/>
              </a:spcBef>
              <a:spcAft>
                <a:spcPts val="500"/>
              </a:spcAft>
              <a:buClr>
                <a:schemeClr val="accent2"/>
              </a:buClr>
              <a:buFont typeface="Wingdings" charset="2"/>
              <a:buChar char="v"/>
            </a:pPr>
            <a:r>
              <a:rPr lang="es-ES_tradnl" sz="2400" dirty="0" smtClean="0"/>
              <a:t>Independientemente </a:t>
            </a:r>
            <a:r>
              <a:rPr lang="es-ES_tradnl" sz="2400" dirty="0"/>
              <a:t>de si el proyecto tiene varias fases o solo una fase, durante este ciclo de vida, el proyecto se inicia, se organiza y se prepara, se lleva a </a:t>
            </a:r>
            <a:r>
              <a:rPr lang="es-ES_tradnl" sz="2400" dirty="0" smtClean="0"/>
              <a:t>cabo, se supervisa y </a:t>
            </a:r>
            <a:r>
              <a:rPr lang="es-ES_tradnl" sz="2400" dirty="0"/>
              <a:t>se cierra. </a:t>
            </a:r>
          </a:p>
          <a:p>
            <a:pPr>
              <a:spcBef>
                <a:spcPts val="500"/>
              </a:spcBef>
              <a:spcAft>
                <a:spcPts val="500"/>
              </a:spcAft>
              <a:buClr>
                <a:schemeClr val="accent2"/>
              </a:buClr>
              <a:buFont typeface="Wingdings" charset="2"/>
              <a:buChar char="v"/>
            </a:pPr>
            <a:r>
              <a:rPr lang="es-ES_tradnl" sz="2400" dirty="0" smtClean="0"/>
              <a:t>En </a:t>
            </a:r>
            <a:r>
              <a:rPr lang="es-ES_tradnl" sz="2400" dirty="0"/>
              <a:t>la terminología estándar, un proyecto se inicia, planifica, ejecuta, monitorea y controla, y se cierra.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35</a:t>
            </a:fld>
            <a:endParaRPr lang="en-US" sz="1600"/>
          </a:p>
        </p:txBody>
      </p:sp>
    </p:spTree>
    <p:extLst>
      <p:ext uri="{BB962C8B-B14F-4D97-AF65-F5344CB8AC3E}">
        <p14:creationId xmlns:p14="http://schemas.microsoft.com/office/powerpoint/2010/main" val="2130963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36</a:t>
            </a:fld>
            <a:endParaRPr lang="en-US" sz="1600"/>
          </a:p>
        </p:txBody>
      </p:sp>
      <p:pic>
        <p:nvPicPr>
          <p:cNvPr id="4" name="Imagen 3"/>
          <p:cNvPicPr>
            <a:picLocks noChangeAspect="1"/>
          </p:cNvPicPr>
          <p:nvPr/>
        </p:nvPicPr>
        <p:blipFill>
          <a:blip r:embed="rId2"/>
          <a:stretch>
            <a:fillRect/>
          </a:stretch>
        </p:blipFill>
        <p:spPr>
          <a:xfrm>
            <a:off x="5486400" y="1818548"/>
            <a:ext cx="6459904" cy="4948012"/>
          </a:xfrm>
          <a:prstGeom prst="rect">
            <a:avLst/>
          </a:prstGeom>
        </p:spPr>
      </p:pic>
      <p:sp>
        <p:nvSpPr>
          <p:cNvPr id="3" name="Marcador de contenido 2"/>
          <p:cNvSpPr>
            <a:spLocks noGrp="1"/>
          </p:cNvSpPr>
          <p:nvPr>
            <p:ph idx="1"/>
          </p:nvPr>
        </p:nvSpPr>
        <p:spPr>
          <a:xfrm>
            <a:off x="1097280" y="1951891"/>
            <a:ext cx="5672797" cy="4367213"/>
          </a:xfrm>
        </p:spPr>
        <p:txBody>
          <a:bodyPr>
            <a:noAutofit/>
          </a:bodyPr>
          <a:lstStyle/>
          <a:p>
            <a:pPr>
              <a:spcBef>
                <a:spcPts val="500"/>
              </a:spcBef>
              <a:spcAft>
                <a:spcPts val="500"/>
              </a:spcAft>
              <a:buClr>
                <a:schemeClr val="accent2"/>
              </a:buClr>
              <a:buFont typeface="Wingdings" charset="2"/>
              <a:buChar char="v"/>
            </a:pPr>
            <a:r>
              <a:rPr lang="es-ES_tradnl" sz="2100" dirty="0"/>
              <a:t>Desde la iniciación hasta la finalización/cierre, un proyecto atraviesa un ciclo de vida completo que incluye definir los objetivos del proyecto, planificar el trabajo para alcanzar esos objetivos, realizar el trabajo, monitorear y controlar el progreso y cerrar el proyecto después de recibir la aceptación del producto. </a:t>
            </a:r>
            <a:endParaRPr lang="es-ES_tradnl" sz="2100" dirty="0" smtClean="0"/>
          </a:p>
          <a:p>
            <a:pPr>
              <a:spcBef>
                <a:spcPts val="500"/>
              </a:spcBef>
              <a:spcAft>
                <a:spcPts val="500"/>
              </a:spcAft>
              <a:buClr>
                <a:schemeClr val="accent2"/>
              </a:buClr>
              <a:buFont typeface="Wingdings" charset="2"/>
              <a:buChar char="v"/>
            </a:pPr>
            <a:r>
              <a:rPr lang="es-ES_tradnl" sz="2100" dirty="0" smtClean="0"/>
              <a:t>La </a:t>
            </a:r>
            <a:r>
              <a:rPr lang="es-ES_tradnl" sz="2100" dirty="0"/>
              <a:t>Figura 1-3 muestra las diferentes etapas del ciclo de vida del </a:t>
            </a:r>
            <a:r>
              <a:rPr lang="es-ES_tradnl" sz="2100" dirty="0" smtClean="0"/>
              <a:t>proyecto. </a:t>
            </a:r>
            <a:r>
              <a:rPr lang="es-ES_tradnl" sz="2100" dirty="0"/>
              <a:t>Las flechas indican el flujo de información. </a:t>
            </a:r>
          </a:p>
        </p:txBody>
      </p:sp>
    </p:spTree>
    <p:extLst>
      <p:ext uri="{BB962C8B-B14F-4D97-AF65-F5344CB8AC3E}">
        <p14:creationId xmlns:p14="http://schemas.microsoft.com/office/powerpoint/2010/main" val="1863677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3" name="Marcador de contenido 2"/>
          <p:cNvSpPr>
            <a:spLocks noGrp="1"/>
          </p:cNvSpPr>
          <p:nvPr>
            <p:ph idx="1"/>
          </p:nvPr>
        </p:nvSpPr>
        <p:spPr>
          <a:xfrm>
            <a:off x="1406769" y="2848708"/>
            <a:ext cx="9407769" cy="3470396"/>
          </a:xfrm>
        </p:spPr>
        <p:txBody>
          <a:bodyPr>
            <a:noAutofit/>
          </a:bodyPr>
          <a:lstStyle/>
          <a:p>
            <a:pPr>
              <a:spcBef>
                <a:spcPts val="500"/>
              </a:spcBef>
              <a:spcAft>
                <a:spcPts val="500"/>
              </a:spcAft>
              <a:buClr>
                <a:schemeClr val="accent2"/>
              </a:buClr>
              <a:buFont typeface="Wingdings" charset="2"/>
              <a:buChar char="v"/>
            </a:pPr>
            <a:r>
              <a:rPr lang="es-ES_tradnl" sz="2400" dirty="0" smtClean="0"/>
              <a:t>Consultar los detalles de las 5 etapas del ciclo de vida de </a:t>
            </a:r>
            <a:r>
              <a:rPr lang="es-ES_tradnl" sz="2400" smtClean="0"/>
              <a:t>un proyecto.</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37</a:t>
            </a:fld>
            <a:endParaRPr lang="en-US" sz="1600"/>
          </a:p>
        </p:txBody>
      </p:sp>
    </p:spTree>
    <p:extLst>
      <p:ext uri="{BB962C8B-B14F-4D97-AF65-F5344CB8AC3E}">
        <p14:creationId xmlns:p14="http://schemas.microsoft.com/office/powerpoint/2010/main" val="578985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38</a:t>
            </a:fld>
            <a:endParaRPr lang="en-US" sz="1600"/>
          </a:p>
        </p:txBody>
      </p:sp>
      <p:sp>
        <p:nvSpPr>
          <p:cNvPr id="3" name="Marcador de contenido 2"/>
          <p:cNvSpPr>
            <a:spLocks noGrp="1"/>
          </p:cNvSpPr>
          <p:nvPr>
            <p:ph idx="1"/>
          </p:nvPr>
        </p:nvSpPr>
        <p:spPr>
          <a:xfrm>
            <a:off x="1097280" y="1951891"/>
            <a:ext cx="10115203" cy="4367213"/>
          </a:xfrm>
        </p:spPr>
        <p:txBody>
          <a:bodyPr>
            <a:noAutofit/>
          </a:bodyPr>
          <a:lstStyle/>
          <a:p>
            <a:pPr>
              <a:spcBef>
                <a:spcPts val="500"/>
              </a:spcBef>
              <a:spcAft>
                <a:spcPts val="500"/>
              </a:spcAft>
              <a:buClr>
                <a:schemeClr val="accent2"/>
              </a:buClr>
              <a:buFont typeface="Wingdings" charset="2"/>
              <a:buChar char="v"/>
            </a:pPr>
            <a:r>
              <a:rPr lang="es-ES_tradnl" sz="2100" dirty="0"/>
              <a:t>Para gestionar proyectos</a:t>
            </a:r>
            <a:r>
              <a:rPr lang="es-ES_tradnl" sz="2100" dirty="0" smtClean="0"/>
              <a:t>, se </a:t>
            </a:r>
            <a:r>
              <a:rPr lang="es-ES_tradnl" sz="2100" dirty="0"/>
              <a:t>utiliza el conocimiento de gestión de proyectos, que se clasifica en múltiples aspectos; </a:t>
            </a:r>
            <a:r>
              <a:rPr lang="es-ES_tradnl" sz="2100" dirty="0" smtClean="0"/>
              <a:t>cada </a:t>
            </a:r>
            <a:r>
              <a:rPr lang="es-ES_tradnl" sz="2100" dirty="0"/>
              <a:t>categoría se denomina </a:t>
            </a:r>
            <a:r>
              <a:rPr lang="es-ES_tradnl" sz="2100" i="1" dirty="0"/>
              <a:t>área de conocimiento de gestión de proyectos</a:t>
            </a:r>
            <a:r>
              <a:rPr lang="es-ES_tradnl" sz="2100" dirty="0"/>
              <a:t>. </a:t>
            </a:r>
            <a:endParaRPr lang="es-ES_tradnl" sz="2100" dirty="0" smtClean="0"/>
          </a:p>
          <a:p>
            <a:pPr>
              <a:spcBef>
                <a:spcPts val="500"/>
              </a:spcBef>
              <a:spcAft>
                <a:spcPts val="500"/>
              </a:spcAft>
              <a:buClr>
                <a:schemeClr val="accent2"/>
              </a:buClr>
              <a:buFont typeface="Wingdings" charset="2"/>
              <a:buChar char="v"/>
            </a:pPr>
            <a:r>
              <a:rPr lang="es-ES_tradnl" sz="2100" dirty="0" smtClean="0"/>
              <a:t>Por </a:t>
            </a:r>
            <a:r>
              <a:rPr lang="es-ES_tradnl" sz="2100" dirty="0"/>
              <a:t>ejemplo, cada proyecto tiene un alcance que necesita ser administrado, y el conocimiento requerido para administrar el alcance se encuentra en el área de conocimiento llamada </a:t>
            </a:r>
            <a:r>
              <a:rPr lang="es-ES_tradnl" sz="2100" i="1" dirty="0"/>
              <a:t>gestión del alcance del proyecto</a:t>
            </a:r>
            <a:r>
              <a:rPr lang="es-ES_tradnl" sz="2100" dirty="0"/>
              <a:t>. </a:t>
            </a:r>
            <a:endParaRPr lang="es-ES_tradnl" sz="2100" dirty="0" smtClean="0"/>
          </a:p>
          <a:p>
            <a:pPr>
              <a:spcBef>
                <a:spcPts val="500"/>
              </a:spcBef>
              <a:spcAft>
                <a:spcPts val="500"/>
              </a:spcAft>
              <a:buClr>
                <a:schemeClr val="accent2"/>
              </a:buClr>
              <a:buFont typeface="Wingdings" charset="2"/>
              <a:buChar char="v"/>
            </a:pPr>
            <a:r>
              <a:rPr lang="es-ES_tradnl" sz="2100" dirty="0" smtClean="0"/>
              <a:t>Para </a:t>
            </a:r>
            <a:r>
              <a:rPr lang="es-ES_tradnl" sz="2100" dirty="0"/>
              <a:t>realizar el trabajo del proyecto dentro del alcance del proyecto, necesita recursos, que deben ser gestionados; </a:t>
            </a:r>
            <a:r>
              <a:rPr lang="es-ES_tradnl" sz="2100" dirty="0" smtClean="0"/>
              <a:t>el </a:t>
            </a:r>
            <a:r>
              <a:rPr lang="es-ES_tradnl" sz="2100" dirty="0"/>
              <a:t>área de conocimiento utilizada para gestionar los recursos humanos se denomina </a:t>
            </a:r>
            <a:r>
              <a:rPr lang="es-ES_tradnl" sz="2100" i="1" dirty="0"/>
              <a:t>gestión de recursos</a:t>
            </a:r>
            <a:r>
              <a:rPr lang="es-ES_tradnl" sz="2100" dirty="0"/>
              <a:t>. </a:t>
            </a:r>
            <a:endParaRPr lang="es-ES_tradnl" sz="2100" dirty="0" smtClean="0"/>
          </a:p>
        </p:txBody>
      </p:sp>
    </p:spTree>
    <p:extLst>
      <p:ext uri="{BB962C8B-B14F-4D97-AF65-F5344CB8AC3E}">
        <p14:creationId xmlns:p14="http://schemas.microsoft.com/office/powerpoint/2010/main" val="2043824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39</a:t>
            </a:fld>
            <a:endParaRPr lang="en-US" sz="1600"/>
          </a:p>
        </p:txBody>
      </p:sp>
      <p:sp>
        <p:nvSpPr>
          <p:cNvPr id="3" name="Marcador de contenido 2"/>
          <p:cNvSpPr>
            <a:spLocks noGrp="1"/>
          </p:cNvSpPr>
          <p:nvPr>
            <p:ph idx="1"/>
          </p:nvPr>
        </p:nvSpPr>
        <p:spPr>
          <a:xfrm>
            <a:off x="1097280" y="1951891"/>
            <a:ext cx="10455812" cy="4367213"/>
          </a:xfrm>
        </p:spPr>
        <p:txBody>
          <a:bodyPr>
            <a:noAutofit/>
          </a:bodyPr>
          <a:lstStyle/>
          <a:p>
            <a:pPr>
              <a:spcBef>
                <a:spcPts val="400"/>
              </a:spcBef>
              <a:spcAft>
                <a:spcPts val="300"/>
              </a:spcAft>
              <a:buClr>
                <a:schemeClr val="accent2"/>
              </a:buClr>
              <a:buFont typeface="Wingdings" charset="2"/>
              <a:buChar char="v"/>
            </a:pPr>
            <a:r>
              <a:rPr lang="es-ES_tradnl" sz="2150" dirty="0"/>
              <a:t>Cada proceso pertenece a una de las diez áreas de </a:t>
            </a:r>
            <a:r>
              <a:rPr lang="es-ES_tradnl" sz="2150"/>
              <a:t>conocimiento </a:t>
            </a:r>
            <a:r>
              <a:rPr lang="es-ES_tradnl" sz="2150" smtClean="0"/>
              <a:t>en </a:t>
            </a:r>
            <a:r>
              <a:rPr lang="es-ES_tradnl" sz="2150" dirty="0"/>
              <a:t>la </a:t>
            </a:r>
            <a:r>
              <a:rPr lang="es-ES_tradnl" sz="2150"/>
              <a:t>siguiente </a:t>
            </a:r>
            <a:r>
              <a:rPr lang="es-ES_tradnl" sz="2150" smtClean="0"/>
              <a:t>lista:</a:t>
            </a:r>
            <a:endParaRPr lang="es-ES_tradnl" sz="2150" dirty="0" smtClean="0"/>
          </a:p>
          <a:p>
            <a:pPr marL="457200" indent="-457200">
              <a:spcBef>
                <a:spcPts val="400"/>
              </a:spcBef>
              <a:spcAft>
                <a:spcPts val="300"/>
              </a:spcAft>
              <a:buClr>
                <a:schemeClr val="accent2"/>
              </a:buClr>
              <a:buFont typeface="+mj-lt"/>
              <a:buAutoNum type="arabicPeriod"/>
            </a:pPr>
            <a:r>
              <a:rPr lang="es-ES_tradnl" sz="2150" dirty="0" smtClean="0"/>
              <a:t>Project </a:t>
            </a:r>
            <a:r>
              <a:rPr lang="es-ES_tradnl" sz="2150" dirty="0" err="1"/>
              <a:t>i</a:t>
            </a:r>
            <a:r>
              <a:rPr lang="es-ES_tradnl" sz="2150" dirty="0" err="1" smtClean="0"/>
              <a:t>ntegration</a:t>
            </a:r>
            <a:r>
              <a:rPr lang="es-ES_tradnl" sz="2150" dirty="0" smtClean="0"/>
              <a:t> </a:t>
            </a:r>
            <a:r>
              <a:rPr lang="es-ES_tradnl" sz="2150" dirty="0" err="1" smtClean="0"/>
              <a:t>management</a:t>
            </a:r>
            <a:endParaRPr lang="es-ES_tradnl" sz="2150" dirty="0" smtClean="0"/>
          </a:p>
          <a:p>
            <a:pPr marL="457200" indent="-457200">
              <a:spcBef>
                <a:spcPts val="400"/>
              </a:spcBef>
              <a:spcAft>
                <a:spcPts val="300"/>
              </a:spcAft>
              <a:buClr>
                <a:schemeClr val="accent2"/>
              </a:buClr>
              <a:buFont typeface="+mj-lt"/>
              <a:buAutoNum type="arabicPeriod"/>
            </a:pPr>
            <a:r>
              <a:rPr lang="en-US" sz="2150" dirty="0"/>
              <a:t>Project scope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schedule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resource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cost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stakeholder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communication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quality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risk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procurement management</a:t>
            </a:r>
            <a:endParaRPr lang="en-US" sz="2150" dirty="0" smtClean="0"/>
          </a:p>
          <a:p>
            <a:pPr marL="457200" indent="-457200">
              <a:spcBef>
                <a:spcPts val="400"/>
              </a:spcBef>
              <a:spcAft>
                <a:spcPts val="300"/>
              </a:spcAft>
              <a:buClr>
                <a:schemeClr val="accent2"/>
              </a:buClr>
              <a:buFont typeface="+mj-lt"/>
              <a:buAutoNum type="arabicPeriod"/>
            </a:pPr>
            <a:endParaRPr lang="es-ES_tradnl" sz="2150" dirty="0"/>
          </a:p>
          <a:p>
            <a:pPr>
              <a:spcBef>
                <a:spcPts val="400"/>
              </a:spcBef>
              <a:spcAft>
                <a:spcPts val="300"/>
              </a:spcAft>
              <a:buClr>
                <a:schemeClr val="accent2"/>
              </a:buClr>
              <a:buFont typeface="Wingdings" charset="2"/>
              <a:buChar char="v"/>
            </a:pPr>
            <a:endParaRPr lang="es-ES_tradnl" sz="2150" dirty="0"/>
          </a:p>
        </p:txBody>
      </p:sp>
    </p:spTree>
    <p:extLst>
      <p:ext uri="{BB962C8B-B14F-4D97-AF65-F5344CB8AC3E}">
        <p14:creationId xmlns:p14="http://schemas.microsoft.com/office/powerpoint/2010/main" val="451193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4</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674444546"/>
              </p:ext>
            </p:extLst>
          </p:nvPr>
        </p:nvGraphicFramePr>
        <p:xfrm>
          <a:off x="3159673" y="2699385"/>
          <a:ext cx="5310995" cy="2270760"/>
        </p:xfrm>
        <a:graphic>
          <a:graphicData uri="http://schemas.openxmlformats.org/drawingml/2006/table">
            <a:tbl>
              <a:tblPr/>
              <a:tblGrid>
                <a:gridCol w="2351307"/>
                <a:gridCol w="1512730"/>
                <a:gridCol w="1446958"/>
              </a:tblGrid>
              <a:tr h="203200">
                <a:tc>
                  <a:txBody>
                    <a:bodyPr/>
                    <a:lstStyle/>
                    <a:p>
                      <a:pPr algn="l" fontAlgn="b"/>
                      <a:endParaRPr lang="es-ES_tradnl" sz="24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Prueba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smtClean="0">
                          <a:solidFill>
                            <a:srgbClr val="000000"/>
                          </a:solidFill>
                          <a:effectLst/>
                          <a:latin typeface="Calibri" charset="0"/>
                        </a:rPr>
                        <a:t>Proyecto -&gt; Tesis</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1" i="0" u="none" strike="noStrike">
                          <a:solidFill>
                            <a:srgbClr val="000000"/>
                          </a:solidFill>
                          <a:effectLst/>
                          <a:latin typeface="Calibri" charset="0"/>
                        </a:rPr>
                        <a:t>Actuación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mr-IN" sz="2400" b="0" i="0" u="none" strike="noStrike" dirty="0" err="1">
                          <a:solidFill>
                            <a:srgbClr val="000000"/>
                          </a:solidFill>
                          <a:effectLst/>
                          <a:latin typeface="Calibri" charset="0"/>
                        </a:rPr>
                        <a:t>n</a:t>
                      </a:r>
                      <a:r>
                        <a:rPr lang="mr-IN" sz="2400" b="0" i="0" u="none" strike="noStrike" dirty="0">
                          <a:solidFill>
                            <a:srgbClr val="000000"/>
                          </a:solidFill>
                          <a:effectLst/>
                          <a:latin typeface="Calibri" charset="0"/>
                        </a:rPr>
                        <a:t>/</a:t>
                      </a:r>
                      <a:r>
                        <a:rPr lang="mr-IN" sz="2400" b="0" i="0" u="none" strike="noStrike" dirty="0" err="1">
                          <a:solidFill>
                            <a:srgbClr val="000000"/>
                          </a:solidFill>
                          <a:effectLst/>
                          <a:latin typeface="Calibri" charset="0"/>
                        </a:rPr>
                        <a:t>a</a:t>
                      </a:r>
                      <a:endParaRPr lang="mr-IN"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4473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Understanding Project Management</a:t>
            </a:r>
            <a:br>
              <a:rPr lang="en-US"/>
            </a:br>
            <a:r>
              <a:rPr lang="en-US"/>
              <a:t>Knowledge Areas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40</a:t>
            </a:fld>
            <a:endParaRPr lang="en-US" sz="1600"/>
          </a:p>
        </p:txBody>
      </p:sp>
      <p:pic>
        <p:nvPicPr>
          <p:cNvPr id="4" name="Imagen 3"/>
          <p:cNvPicPr>
            <a:picLocks noChangeAspect="1"/>
          </p:cNvPicPr>
          <p:nvPr/>
        </p:nvPicPr>
        <p:blipFill>
          <a:blip r:embed="rId2"/>
          <a:stretch>
            <a:fillRect/>
          </a:stretch>
        </p:blipFill>
        <p:spPr>
          <a:xfrm>
            <a:off x="1480700" y="2558074"/>
            <a:ext cx="9291559" cy="1978758"/>
          </a:xfrm>
          <a:prstGeom prst="rect">
            <a:avLst/>
          </a:prstGeom>
        </p:spPr>
      </p:pic>
    </p:spTree>
    <p:extLst>
      <p:ext uri="{BB962C8B-B14F-4D97-AF65-F5344CB8AC3E}">
        <p14:creationId xmlns:p14="http://schemas.microsoft.com/office/powerpoint/2010/main" val="16382042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41</a:t>
            </a:fld>
            <a:endParaRPr lang="en-US" sz="1600"/>
          </a:p>
        </p:txBody>
      </p:sp>
      <p:pic>
        <p:nvPicPr>
          <p:cNvPr id="3" name="Imagen 2"/>
          <p:cNvPicPr>
            <a:picLocks noChangeAspect="1"/>
          </p:cNvPicPr>
          <p:nvPr/>
        </p:nvPicPr>
        <p:blipFill>
          <a:blip r:embed="rId2"/>
          <a:stretch>
            <a:fillRect/>
          </a:stretch>
        </p:blipFill>
        <p:spPr>
          <a:xfrm>
            <a:off x="1829607" y="2034929"/>
            <a:ext cx="8595719" cy="4031763"/>
          </a:xfrm>
          <a:prstGeom prst="rect">
            <a:avLst/>
          </a:prstGeom>
        </p:spPr>
      </p:pic>
    </p:spTree>
    <p:extLst>
      <p:ext uri="{BB962C8B-B14F-4D97-AF65-F5344CB8AC3E}">
        <p14:creationId xmlns:p14="http://schemas.microsoft.com/office/powerpoint/2010/main" val="2759251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6" name="Título 1"/>
          <p:cNvSpPr txBox="1">
            <a:spLocks/>
          </p:cNvSpPr>
          <p:nvPr/>
        </p:nvSpPr>
        <p:spPr>
          <a:xfrm>
            <a:off x="770402" y="649704"/>
            <a:ext cx="4628076" cy="299031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Understanding Project Management</a:t>
            </a:r>
            <a:br>
              <a:rPr lang="en-US" sz="4400" dirty="0"/>
            </a:br>
            <a:r>
              <a:rPr lang="en-US" sz="4400" dirty="0"/>
              <a:t>Knowledge Areas</a:t>
            </a:r>
            <a:endParaRPr lang="en-US" sz="4300" dirty="0"/>
          </a:p>
        </p:txBody>
      </p:sp>
      <p:pic>
        <p:nvPicPr>
          <p:cNvPr id="5" name="Imagen 4"/>
          <p:cNvPicPr>
            <a:picLocks noChangeAspect="1"/>
          </p:cNvPicPr>
          <p:nvPr/>
        </p:nvPicPr>
        <p:blipFill>
          <a:blip r:embed="rId3"/>
          <a:stretch>
            <a:fillRect/>
          </a:stretch>
        </p:blipFill>
        <p:spPr>
          <a:xfrm>
            <a:off x="5549395" y="0"/>
            <a:ext cx="5946564" cy="6858000"/>
          </a:xfrm>
          <a:prstGeom prst="rect">
            <a:avLst/>
          </a:prstGeom>
        </p:spPr>
      </p:pic>
    </p:spTree>
    <p:extLst>
      <p:ext uri="{BB962C8B-B14F-4D97-AF65-F5344CB8AC3E}">
        <p14:creationId xmlns:p14="http://schemas.microsoft.com/office/powerpoint/2010/main" val="4898042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694B9F08-450C-8F48-AE7B-7399617BC908}" type="slidenum">
              <a:rPr lang="en-US" sz="1600" smtClean="0"/>
              <a:t>43</a:t>
            </a:fld>
            <a:endParaRPr lang="en-US" sz="1600"/>
          </a:p>
        </p:txBody>
      </p:sp>
      <p:pic>
        <p:nvPicPr>
          <p:cNvPr id="3" name="Imagen 2"/>
          <p:cNvPicPr>
            <a:picLocks noChangeAspect="1"/>
          </p:cNvPicPr>
          <p:nvPr/>
        </p:nvPicPr>
        <p:blipFill>
          <a:blip r:embed="rId2"/>
          <a:stretch>
            <a:fillRect/>
          </a:stretch>
        </p:blipFill>
        <p:spPr>
          <a:xfrm>
            <a:off x="5531126" y="-33090"/>
            <a:ext cx="5842423" cy="6858000"/>
          </a:xfrm>
          <a:prstGeom prst="rect">
            <a:avLst/>
          </a:prstGeom>
        </p:spPr>
      </p:pic>
      <p:pic>
        <p:nvPicPr>
          <p:cNvPr id="4" name="Imagen 3"/>
          <p:cNvPicPr>
            <a:picLocks noChangeAspect="1"/>
          </p:cNvPicPr>
          <p:nvPr/>
        </p:nvPicPr>
        <p:blipFill>
          <a:blip r:embed="rId3"/>
          <a:stretch>
            <a:fillRect/>
          </a:stretch>
        </p:blipFill>
        <p:spPr>
          <a:xfrm>
            <a:off x="2437912" y="2306285"/>
            <a:ext cx="1231900" cy="3949700"/>
          </a:xfrm>
          <a:prstGeom prst="rect">
            <a:avLst/>
          </a:prstGeom>
        </p:spPr>
      </p:pic>
    </p:spTree>
    <p:extLst>
      <p:ext uri="{BB962C8B-B14F-4D97-AF65-F5344CB8AC3E}">
        <p14:creationId xmlns:p14="http://schemas.microsoft.com/office/powerpoint/2010/main" val="7479434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265374715"/>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Environment</a:t>
                      </a:r>
                      <a:r>
                        <a:rPr lang="es-ES_tradnl" sz="2400" b="1" i="0" u="none" strike="noStrike" kern="1200" dirty="0">
                          <a:solidFill>
                            <a:srgbClr val="FF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Integration</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423259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Environment</a:t>
            </a:r>
            <a:r>
              <a:rPr lang="es-ES_tradnl" sz="4400" dirty="0">
                <a:solidFill>
                  <a:srgbClr val="000000"/>
                </a:solidFill>
                <a:latin typeface="Calibri" charset="0"/>
              </a:rPr>
              <a:t> </a:t>
            </a:r>
          </a:p>
        </p:txBody>
      </p:sp>
    </p:spTree>
    <p:extLst>
      <p:ext uri="{BB962C8B-B14F-4D97-AF65-F5344CB8AC3E}">
        <p14:creationId xmlns:p14="http://schemas.microsoft.com/office/powerpoint/2010/main" val="17040669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2310063"/>
            <a:ext cx="11089178" cy="40574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a:t>
            </a:r>
            <a:r>
              <a:rPr lang="es-ES_tradnl" sz="2600" dirty="0" smtClean="0"/>
              <a:t>Identificar </a:t>
            </a:r>
            <a:r>
              <a:rPr lang="es-ES_tradnl" sz="2600" dirty="0"/>
              <a:t>los factores y activos que pueden afectar el resultado de un proyecto</a:t>
            </a:r>
            <a:r>
              <a:rPr lang="es-ES_tradnl" sz="2600" dirty="0" smtClean="0"/>
              <a:t>.</a:t>
            </a:r>
          </a:p>
          <a:p>
            <a:pPr>
              <a:buClr>
                <a:schemeClr val="accent2"/>
              </a:buClr>
              <a:buFont typeface="Wingdings" charset="2"/>
              <a:buChar char="v"/>
            </a:pPr>
            <a:r>
              <a:rPr lang="es-ES_tradnl" sz="2600" dirty="0" smtClean="0"/>
              <a:t>2</a:t>
            </a:r>
            <a:r>
              <a:rPr lang="es-ES_tradnl" sz="2600" dirty="0"/>
              <a:t>. Distinguir </a:t>
            </a:r>
            <a:r>
              <a:rPr lang="es-ES_tradnl" sz="2600" dirty="0" smtClean="0"/>
              <a:t>a las partes interesadas del proyecto.</a:t>
            </a:r>
          </a:p>
        </p:txBody>
      </p:sp>
    </p:spTree>
    <p:extLst>
      <p:ext uri="{BB962C8B-B14F-4D97-AF65-F5344CB8AC3E}">
        <p14:creationId xmlns:p14="http://schemas.microsoft.com/office/powerpoint/2010/main" val="16424814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Si bien utiliza </a:t>
            </a:r>
            <a:r>
              <a:rPr lang="es-ES_tradnl" sz="2300" dirty="0" smtClean="0"/>
              <a:t>usted utiliza su </a:t>
            </a:r>
            <a:r>
              <a:rPr lang="es-ES_tradnl" sz="2300" dirty="0"/>
              <a:t>conocimiento en términos de procesos para administrar </a:t>
            </a:r>
            <a:r>
              <a:rPr lang="es-ES_tradnl" sz="2300" dirty="0" smtClean="0"/>
              <a:t>los proyectos</a:t>
            </a:r>
            <a:r>
              <a:rPr lang="es-ES_tradnl" sz="2300" dirty="0"/>
              <a:t>, la administración estará muy influenciada por el entorno en el que se ejecuta el proyecto, como la estructura y la cultura de la organización ejecutante. </a:t>
            </a:r>
            <a:endParaRPr lang="es-ES_tradnl" sz="2300" dirty="0" smtClean="0"/>
          </a:p>
          <a:p>
            <a:pPr>
              <a:spcBef>
                <a:spcPts val="500"/>
              </a:spcBef>
              <a:spcAft>
                <a:spcPts val="300"/>
              </a:spcAft>
              <a:buClr>
                <a:schemeClr val="accent2"/>
              </a:buClr>
              <a:buFont typeface="Wingdings" charset="2"/>
              <a:buChar char="v"/>
            </a:pPr>
            <a:r>
              <a:rPr lang="es-ES_tradnl" sz="2300" dirty="0" smtClean="0"/>
              <a:t>Los </a:t>
            </a:r>
            <a:r>
              <a:rPr lang="es-ES_tradnl" sz="2300" dirty="0"/>
              <a:t>proyectos también se originan en sus entornos. </a:t>
            </a:r>
            <a:r>
              <a:rPr lang="es-ES_tradnl" sz="2300" dirty="0" smtClean="0"/>
              <a:t>Hemos visto cómo </a:t>
            </a:r>
            <a:r>
              <a:rPr lang="es-ES_tradnl" sz="2300" dirty="0"/>
              <a:t>los cinco grupos de procesos (a los que también nos </a:t>
            </a:r>
            <a:r>
              <a:rPr lang="es-ES_tradnl" sz="2300" dirty="0" smtClean="0"/>
              <a:t>referimos </a:t>
            </a:r>
            <a:r>
              <a:rPr lang="es-ES_tradnl" sz="2300" dirty="0"/>
              <a:t>como las diferentes etapas del ciclo de vida del proyecto) y las diez áreas de conocimiento de gestión de proyectos constituyen el marco de la gestión de proyectos. La implementación real de la gestión del proyecto está muy influenciada por </a:t>
            </a:r>
            <a:r>
              <a:rPr lang="es-ES_tradnl" sz="2300" dirty="0" smtClean="0"/>
              <a:t>el entorno.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47</a:t>
            </a:fld>
            <a:endParaRPr lang="en-US" sz="1600"/>
          </a:p>
        </p:txBody>
      </p:sp>
    </p:spTree>
    <p:extLst>
      <p:ext uri="{BB962C8B-B14F-4D97-AF65-F5344CB8AC3E}">
        <p14:creationId xmlns:p14="http://schemas.microsoft.com/office/powerpoint/2010/main" val="17717346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En otras palabras, un proyecto dado se realiza en un entorno determinado: se ejecuta en una organización con su propia estructura y cultura, o en un lugar determinado con su propia cultura y leyes. </a:t>
            </a:r>
            <a:r>
              <a:rPr lang="es-ES_tradnl" sz="2300" dirty="0" smtClean="0"/>
              <a:t>Esta </a:t>
            </a:r>
            <a:r>
              <a:rPr lang="es-ES_tradnl" sz="2300" dirty="0"/>
              <a:t>parte del entorno se denomina </a:t>
            </a:r>
            <a:r>
              <a:rPr lang="es-ES_tradnl" sz="2300" i="1" dirty="0"/>
              <a:t>factores del entorno empresarial</a:t>
            </a:r>
            <a:r>
              <a:rPr lang="es-ES_tradnl" sz="2300" dirty="0"/>
              <a:t> (</a:t>
            </a:r>
            <a:r>
              <a:rPr lang="es-ES_tradnl" sz="2300" dirty="0" smtClean="0"/>
              <a:t>EEF o </a:t>
            </a:r>
            <a:r>
              <a:rPr lang="en-US" sz="2300" dirty="0"/>
              <a:t>enterprise environment factors</a:t>
            </a:r>
            <a:r>
              <a:rPr lang="es-ES_tradnl" sz="2300" dirty="0" smtClean="0"/>
              <a:t>).</a:t>
            </a:r>
          </a:p>
          <a:p>
            <a:pPr>
              <a:spcBef>
                <a:spcPts val="500"/>
              </a:spcBef>
              <a:spcAft>
                <a:spcPts val="300"/>
              </a:spcAft>
              <a:buClr>
                <a:schemeClr val="accent2"/>
              </a:buClr>
              <a:buFont typeface="Wingdings" charset="2"/>
              <a:buChar char="v"/>
            </a:pPr>
            <a:r>
              <a:rPr lang="es-ES_tradnl" sz="2300" dirty="0"/>
              <a:t>L</a:t>
            </a:r>
            <a:r>
              <a:rPr lang="es-ES_tradnl" sz="2300" dirty="0" smtClean="0"/>
              <a:t>a </a:t>
            </a:r>
            <a:r>
              <a:rPr lang="es-ES_tradnl" sz="2300" dirty="0"/>
              <a:t>organización tiene algunos activos, como </a:t>
            </a:r>
            <a:r>
              <a:rPr lang="es-ES_tradnl" sz="2300" dirty="0" smtClean="0"/>
              <a:t>conocimiento, </a:t>
            </a:r>
            <a:r>
              <a:rPr lang="es-ES_tradnl" sz="2300" dirty="0"/>
              <a:t>políticas y procedimientos, y procesos, para iniciar el proyecto y respaldarlo a lo largo de su ciclo de vida. </a:t>
            </a:r>
            <a:r>
              <a:rPr lang="es-ES_tradnl" sz="2300" dirty="0" smtClean="0"/>
              <a:t>Esta </a:t>
            </a:r>
            <a:r>
              <a:rPr lang="es-ES_tradnl" sz="2300" dirty="0"/>
              <a:t>parte del entorno del proyecto se llama </a:t>
            </a:r>
            <a:r>
              <a:rPr lang="es-ES_tradnl" sz="2300" i="1" dirty="0"/>
              <a:t>los activos del proceso organizativo </a:t>
            </a:r>
            <a:r>
              <a:rPr lang="es-ES_tradnl" sz="2300" dirty="0"/>
              <a:t>(</a:t>
            </a:r>
            <a:r>
              <a:rPr lang="es-ES_tradnl" sz="2300" dirty="0" smtClean="0"/>
              <a:t>OPA, </a:t>
            </a:r>
            <a:r>
              <a:rPr lang="en-US" sz="2300" dirty="0"/>
              <a:t>organizational process assets</a:t>
            </a:r>
            <a:r>
              <a:rPr lang="es-ES_tradnl" sz="2300" dirty="0" smtClean="0"/>
              <a:t>). </a:t>
            </a:r>
          </a:p>
          <a:p>
            <a:pPr>
              <a:spcBef>
                <a:spcPts val="500"/>
              </a:spcBef>
              <a:spcAft>
                <a:spcPts val="300"/>
              </a:spcAft>
              <a:buClr>
                <a:schemeClr val="accent2"/>
              </a:buClr>
              <a:buFont typeface="Wingdings" charset="2"/>
              <a:buChar char="v"/>
            </a:pPr>
            <a:r>
              <a:rPr lang="es-ES_tradnl" sz="2300" dirty="0" smtClean="0"/>
              <a:t>Además </a:t>
            </a:r>
            <a:r>
              <a:rPr lang="es-ES_tradnl" sz="2300" dirty="0"/>
              <a:t>de estos dos componentes, agregaremos partes interesadas del proyecto al </a:t>
            </a:r>
            <a:r>
              <a:rPr lang="es-ES_tradnl" sz="2300" dirty="0" smtClean="0"/>
              <a:t>entorno. </a:t>
            </a:r>
          </a:p>
          <a:p>
            <a:pPr>
              <a:spcBef>
                <a:spcPts val="500"/>
              </a:spcBef>
              <a:spcAft>
                <a:spcPts val="300"/>
              </a:spcAft>
              <a:buClr>
                <a:schemeClr val="accent2"/>
              </a:buClr>
              <a:buFont typeface="Wingdings" charset="2"/>
              <a:buChar char="v"/>
            </a:pPr>
            <a:r>
              <a:rPr lang="es-ES_tradnl" sz="2300" dirty="0" smtClean="0"/>
              <a:t>Este entorno influye </a:t>
            </a:r>
            <a:r>
              <a:rPr lang="es-ES_tradnl" sz="2300" dirty="0"/>
              <a:t>en el proyecto y por lo tanto lo impacta. De hecho, un proyecto nace en este entorno y lo atraviesa durante todo su ciclo de vida.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48</a:t>
            </a:fld>
            <a:endParaRPr lang="en-US" sz="1600"/>
          </a:p>
        </p:txBody>
      </p:sp>
    </p:spTree>
    <p:extLst>
      <p:ext uri="{BB962C8B-B14F-4D97-AF65-F5344CB8AC3E}">
        <p14:creationId xmlns:p14="http://schemas.microsoft.com/office/powerpoint/2010/main" val="548382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321169"/>
            <a:ext cx="10058400" cy="3880125"/>
          </a:xfrm>
        </p:spPr>
        <p:txBody>
          <a:bodyPr>
            <a:normAutofit/>
          </a:bodyPr>
          <a:lstStyle/>
          <a:p>
            <a:pPr>
              <a:buClr>
                <a:schemeClr val="accent2"/>
              </a:buClr>
              <a:buFont typeface="Wingdings" charset="2"/>
              <a:buChar char="v"/>
            </a:pPr>
            <a:r>
              <a:rPr lang="es-ES_tradnl" sz="2400" dirty="0"/>
              <a:t>A medida que un proyecto está siendo influenciado e impactado por su entorno, éste o sus resultados influyen e impactan </a:t>
            </a:r>
            <a:r>
              <a:rPr lang="es-ES_tradnl" sz="2400" dirty="0" smtClean="0"/>
              <a:t>(de igual manera) en </a:t>
            </a:r>
            <a:r>
              <a:rPr lang="es-ES_tradnl" sz="2400" dirty="0"/>
              <a:t>algún elemento del entorno. </a:t>
            </a:r>
            <a:endParaRPr lang="es-ES_tradnl" sz="2400" dirty="0" smtClean="0"/>
          </a:p>
          <a:p>
            <a:pPr>
              <a:buClr>
                <a:schemeClr val="accent2"/>
              </a:buClr>
              <a:buFont typeface="Wingdings" charset="2"/>
              <a:buChar char="v"/>
            </a:pPr>
            <a:r>
              <a:rPr lang="es-ES_tradnl" sz="2400" dirty="0" smtClean="0"/>
              <a:t>Por </a:t>
            </a:r>
            <a:r>
              <a:rPr lang="es-ES_tradnl" sz="2400" dirty="0"/>
              <a:t>ejemplo, un proyecto exitoso puede cambiar el estado de valor empresarial de la organización a un nivel </a:t>
            </a:r>
            <a:r>
              <a:rPr lang="es-ES_tradnl" sz="2400" dirty="0" smtClean="0"/>
              <a:t>superior. </a:t>
            </a:r>
          </a:p>
          <a:p>
            <a:pPr>
              <a:buClr>
                <a:schemeClr val="accent2"/>
              </a:buClr>
              <a:buFont typeface="Wingdings" charset="2"/>
              <a:buChar char="v"/>
            </a:pPr>
            <a:r>
              <a:rPr lang="es-ES_tradnl" sz="2400" dirty="0" smtClean="0"/>
              <a:t>El </a:t>
            </a:r>
            <a:r>
              <a:rPr lang="es-ES_tradnl" sz="2400" dirty="0"/>
              <a:t>objetivo de este </a:t>
            </a:r>
            <a:r>
              <a:rPr lang="es-ES_tradnl" sz="2400" dirty="0" smtClean="0"/>
              <a:t>tema </a:t>
            </a:r>
            <a:r>
              <a:rPr lang="es-ES_tradnl" sz="2400" dirty="0"/>
              <a:t>es explorar cómo el entorno del proyecto influye en el proyecto </a:t>
            </a:r>
            <a:r>
              <a:rPr lang="es-ES_tradnl" sz="2400" dirty="0" smtClean="0"/>
              <a:t>en s</a:t>
            </a:r>
            <a:r>
              <a:rPr lang="es-ES" sz="2400" dirty="0" smtClean="0"/>
              <a:t>í </a:t>
            </a:r>
            <a:r>
              <a:rPr lang="es-ES_tradnl" sz="2400" dirty="0" smtClean="0"/>
              <a:t>y</a:t>
            </a:r>
            <a:r>
              <a:rPr lang="es-ES_tradnl" sz="2400" dirty="0"/>
              <a:t>, por lo tanto, en </a:t>
            </a:r>
            <a:r>
              <a:rPr lang="es-ES_tradnl" sz="2400" dirty="0" smtClean="0"/>
              <a:t>su gestión.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49</a:t>
            </a:fld>
            <a:endParaRPr lang="en-US" sz="1600"/>
          </a:p>
        </p:txBody>
      </p:sp>
    </p:spTree>
    <p:extLst>
      <p:ext uri="{BB962C8B-B14F-4D97-AF65-F5344CB8AC3E}">
        <p14:creationId xmlns:p14="http://schemas.microsoft.com/office/powerpoint/2010/main" val="535828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5</a:t>
            </a:fld>
            <a:endParaRPr lang="en-US" sz="1600" dirty="0"/>
          </a:p>
        </p:txBody>
      </p:sp>
      <p:sp>
        <p:nvSpPr>
          <p:cNvPr id="14" name="Título 1"/>
          <p:cNvSpPr txBox="1">
            <a:spLocks/>
          </p:cNvSpPr>
          <p:nvPr/>
        </p:nvSpPr>
        <p:spPr>
          <a:xfrm>
            <a:off x="770400" y="50677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850946393"/>
              </p:ext>
            </p:extLst>
          </p:nvPr>
        </p:nvGraphicFramePr>
        <p:xfrm>
          <a:off x="323653" y="1476354"/>
          <a:ext cx="11553093" cy="4511040"/>
        </p:xfrm>
        <a:graphic>
          <a:graphicData uri="http://schemas.openxmlformats.org/drawingml/2006/table">
            <a:tbl>
              <a:tblPr/>
              <a:tblGrid>
                <a:gridCol w="1191895"/>
                <a:gridCol w="1242413"/>
                <a:gridCol w="730923"/>
                <a:gridCol w="4343400"/>
                <a:gridCol w="4044462"/>
              </a:tblGrid>
              <a:tr h="203200">
                <a:tc rowSpan="4">
                  <a:txBody>
                    <a:bodyPr/>
                    <a:lstStyle/>
                    <a:p>
                      <a:pPr algn="ctr" fontAlgn="ctr"/>
                      <a:r>
                        <a:rPr lang="es-ES_tradnl" sz="2200" b="0" i="0" u="none" strike="noStrike">
                          <a:solidFill>
                            <a:srgbClr val="000000"/>
                          </a:solidFill>
                          <a:effectLst/>
                          <a:latin typeface="Calibri" charset="0"/>
                        </a:rPr>
                        <a:t>MAYO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Environment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Integration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Scope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rowSpan="8">
                  <a:txBody>
                    <a:bodyPr/>
                    <a:lstStyle/>
                    <a:p>
                      <a:pPr algn="ctr" fontAlgn="ctr"/>
                      <a:r>
                        <a:rPr lang="es-ES_tradnl" sz="2200" b="0" i="0" u="none" strike="noStrike">
                          <a:solidFill>
                            <a:srgbClr val="000000"/>
                          </a:solidFill>
                          <a:effectLst/>
                          <a:latin typeface="Calibri" charset="0"/>
                        </a:rPr>
                        <a:t>JUNIO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a:solidFill>
                            <a:srgbClr val="FF0000"/>
                          </a:solidFill>
                          <a:effectLst/>
                          <a:latin typeface="Calibri (Cuerpo)" charset="0"/>
                        </a:rPr>
                        <a:t>Prueba</a:t>
                      </a:r>
                      <a:r>
                        <a:rPr lang="es-ES_tradnl" sz="2000" b="0" i="0" u="none" strike="noStrike">
                          <a:solidFill>
                            <a:srgbClr val="000000"/>
                          </a:solidFill>
                          <a:effectLst/>
                          <a:latin typeface="Calibri" charset="0"/>
                        </a:rPr>
                        <a:t> - 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Resource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Cost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Managing the Stakeholders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Communication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Risk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2200" b="0" i="0" u="none" strike="noStrike">
                          <a:solidFill>
                            <a:srgbClr val="000000"/>
                          </a:solidFill>
                          <a:effectLst/>
                          <a:latin typeface="Calibri" charset="0"/>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Procurement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Miercoles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Presentación Proyectos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221" y="286603"/>
            <a:ext cx="4767179" cy="1450757"/>
          </a:xfrm>
        </p:spPr>
        <p:txBody>
          <a:bodyPr>
            <a:normAutofit fontScale="90000"/>
          </a:bodyPr>
          <a:lstStyle/>
          <a:p>
            <a:r>
              <a:rPr lang="en-US" dirty="0"/>
              <a:t>Project Environment: Big Picture</a:t>
            </a:r>
          </a:p>
        </p:txBody>
      </p:sp>
      <p:sp>
        <p:nvSpPr>
          <p:cNvPr id="3" name="Marcador de contenido 2"/>
          <p:cNvSpPr>
            <a:spLocks noGrp="1"/>
          </p:cNvSpPr>
          <p:nvPr>
            <p:ph idx="1"/>
          </p:nvPr>
        </p:nvSpPr>
        <p:spPr>
          <a:xfrm>
            <a:off x="465221" y="2227442"/>
            <a:ext cx="5078931" cy="4116462"/>
          </a:xfrm>
        </p:spPr>
        <p:txBody>
          <a:bodyPr>
            <a:normAutofit/>
          </a:bodyPr>
          <a:lstStyle/>
          <a:p>
            <a:pPr>
              <a:buClr>
                <a:schemeClr val="accent2"/>
              </a:buClr>
              <a:buFont typeface="Wingdings" charset="2"/>
              <a:buChar char="v"/>
            </a:pPr>
            <a:r>
              <a:rPr lang="es-ES_tradnl" sz="2400" dirty="0"/>
              <a:t>U</a:t>
            </a:r>
            <a:r>
              <a:rPr lang="es-ES_tradnl" sz="2400" dirty="0" smtClean="0"/>
              <a:t>n </a:t>
            </a:r>
            <a:r>
              <a:rPr lang="es-ES_tradnl" sz="2400" dirty="0"/>
              <a:t>proyecto se origina en respuesta a una situación para satisfacer la necesidad comercial de una organización según su estrategia. La organización y sus entornos internos y externos, por ejemplo; EEF </a:t>
            </a:r>
            <a:r>
              <a:rPr lang="es-ES_tradnl" sz="2400" dirty="0" smtClean="0"/>
              <a:t>(</a:t>
            </a:r>
            <a:r>
              <a:rPr lang="en-US" sz="2400" dirty="0"/>
              <a:t>enterprise environment factors</a:t>
            </a:r>
            <a:r>
              <a:rPr lang="es-ES_tradnl" sz="2400" dirty="0" smtClean="0"/>
              <a:t>) y OPA (</a:t>
            </a:r>
            <a:r>
              <a:rPr lang="en-US" sz="2400" dirty="0"/>
              <a:t>organizational process assets</a:t>
            </a:r>
            <a:r>
              <a:rPr lang="es-ES_tradnl" sz="2400" dirty="0" smtClean="0"/>
              <a:t>), </a:t>
            </a:r>
            <a:r>
              <a:rPr lang="es-ES_tradnl" sz="2400" dirty="0"/>
              <a:t>ya están allí y son donde nace el proyecto, como se ilustra en la Figura 2-1.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50</a:t>
            </a:fld>
            <a:endParaRPr lang="en-US" sz="1600"/>
          </a:p>
        </p:txBody>
      </p:sp>
      <p:pic>
        <p:nvPicPr>
          <p:cNvPr id="6" name="Imagen 5"/>
          <p:cNvPicPr>
            <a:picLocks noChangeAspect="1"/>
          </p:cNvPicPr>
          <p:nvPr/>
        </p:nvPicPr>
        <p:blipFill>
          <a:blip r:embed="rId2"/>
          <a:stretch>
            <a:fillRect/>
          </a:stretch>
        </p:blipFill>
        <p:spPr>
          <a:xfrm>
            <a:off x="5874084" y="349504"/>
            <a:ext cx="6197600" cy="5994400"/>
          </a:xfrm>
          <a:prstGeom prst="rect">
            <a:avLst/>
          </a:prstGeom>
        </p:spPr>
      </p:pic>
    </p:spTree>
    <p:extLst>
      <p:ext uri="{BB962C8B-B14F-4D97-AF65-F5344CB8AC3E}">
        <p14:creationId xmlns:p14="http://schemas.microsoft.com/office/powerpoint/2010/main" val="17855065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4800" y="286603"/>
            <a:ext cx="4732421" cy="1450757"/>
          </a:xfrm>
        </p:spPr>
        <p:txBody>
          <a:bodyPr>
            <a:normAutofit fontScale="90000"/>
          </a:bodyPr>
          <a:lstStyle/>
          <a:p>
            <a:r>
              <a:rPr lang="en-US" dirty="0"/>
              <a:t>Project Environment: Big Picture</a:t>
            </a:r>
          </a:p>
        </p:txBody>
      </p:sp>
      <p:sp>
        <p:nvSpPr>
          <p:cNvPr id="3" name="Marcador de contenido 2"/>
          <p:cNvSpPr>
            <a:spLocks noGrp="1"/>
          </p:cNvSpPr>
          <p:nvPr>
            <p:ph idx="1"/>
          </p:nvPr>
        </p:nvSpPr>
        <p:spPr>
          <a:xfrm>
            <a:off x="513348" y="2084833"/>
            <a:ext cx="5117432" cy="4116462"/>
          </a:xfrm>
        </p:spPr>
        <p:txBody>
          <a:bodyPr>
            <a:normAutofit/>
          </a:bodyPr>
          <a:lstStyle/>
          <a:p>
            <a:pPr>
              <a:buClr>
                <a:schemeClr val="accent2"/>
              </a:buClr>
              <a:buFont typeface="Wingdings" charset="2"/>
              <a:buChar char="v"/>
            </a:pPr>
            <a:r>
              <a:rPr lang="es-ES_tradnl" sz="2400" dirty="0" smtClean="0"/>
              <a:t>La </a:t>
            </a:r>
            <a:r>
              <a:rPr lang="es-ES_tradnl" sz="2400" dirty="0"/>
              <a:t>evaluación de la necesidad comercial lleva a la producción de los dos documentos de gestión del proyecto, es decir, el </a:t>
            </a:r>
            <a:r>
              <a:rPr lang="es-ES_tradnl" sz="2400" i="1" dirty="0"/>
              <a:t>plan de gestión de beneficios </a:t>
            </a:r>
            <a:r>
              <a:rPr lang="es-ES_tradnl" sz="2400" dirty="0"/>
              <a:t>y </a:t>
            </a:r>
            <a:r>
              <a:rPr lang="es-ES_tradnl" sz="2400" i="1" dirty="0"/>
              <a:t>caso de negocio del proyecto</a:t>
            </a:r>
            <a:r>
              <a:rPr lang="es-ES_tradnl" sz="2400" dirty="0"/>
              <a:t>, que incluye los objetivos del proyecto y las medidas de éxito, lo que conduce a la producción del documento </a:t>
            </a:r>
            <a:r>
              <a:rPr lang="en-US" sz="2400" i="1" dirty="0"/>
              <a:t>project charter</a:t>
            </a:r>
            <a:r>
              <a:rPr lang="es-ES_tradnl" sz="2400" dirty="0" smtClean="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51</a:t>
            </a:fld>
            <a:endParaRPr lang="en-US" sz="1600"/>
          </a:p>
        </p:txBody>
      </p:sp>
      <p:pic>
        <p:nvPicPr>
          <p:cNvPr id="6" name="Imagen 5"/>
          <p:cNvPicPr>
            <a:picLocks noChangeAspect="1"/>
          </p:cNvPicPr>
          <p:nvPr/>
        </p:nvPicPr>
        <p:blipFill>
          <a:blip r:embed="rId2"/>
          <a:stretch>
            <a:fillRect/>
          </a:stretch>
        </p:blipFill>
        <p:spPr>
          <a:xfrm>
            <a:off x="5874084" y="349504"/>
            <a:ext cx="6197600" cy="5994400"/>
          </a:xfrm>
          <a:prstGeom prst="rect">
            <a:avLst/>
          </a:prstGeom>
        </p:spPr>
      </p:pic>
    </p:spTree>
    <p:extLst>
      <p:ext uri="{BB962C8B-B14F-4D97-AF65-F5344CB8AC3E}">
        <p14:creationId xmlns:p14="http://schemas.microsoft.com/office/powerpoint/2010/main" val="7547457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7516" y="286603"/>
            <a:ext cx="5085347" cy="1450757"/>
          </a:xfrm>
        </p:spPr>
        <p:txBody>
          <a:bodyPr>
            <a:normAutofit fontScale="90000"/>
          </a:bodyPr>
          <a:lstStyle/>
          <a:p>
            <a:r>
              <a:rPr lang="en-US" dirty="0"/>
              <a:t>Project Environment: Big Picture</a:t>
            </a:r>
          </a:p>
        </p:txBody>
      </p:sp>
      <p:sp>
        <p:nvSpPr>
          <p:cNvPr id="3" name="Marcador de contenido 2"/>
          <p:cNvSpPr>
            <a:spLocks noGrp="1"/>
          </p:cNvSpPr>
          <p:nvPr>
            <p:ph idx="1"/>
          </p:nvPr>
        </p:nvSpPr>
        <p:spPr>
          <a:xfrm>
            <a:off x="577516" y="2084833"/>
            <a:ext cx="4973052" cy="4116462"/>
          </a:xfrm>
        </p:spPr>
        <p:txBody>
          <a:bodyPr>
            <a:normAutofit fontScale="92500" lnSpcReduction="20000"/>
          </a:bodyPr>
          <a:lstStyle/>
          <a:p>
            <a:pPr>
              <a:buClr>
                <a:schemeClr val="accent2"/>
              </a:buClr>
              <a:buFont typeface="Wingdings" charset="2"/>
              <a:buChar char="v"/>
            </a:pPr>
            <a:r>
              <a:rPr lang="en-US" sz="2400" dirty="0" smtClean="0"/>
              <a:t>El project </a:t>
            </a:r>
            <a:r>
              <a:rPr lang="en-US" sz="2400" dirty="0"/>
              <a:t>charter </a:t>
            </a:r>
            <a:r>
              <a:rPr lang="es-ES_tradnl" sz="2400" dirty="0" smtClean="0"/>
              <a:t>autoriza </a:t>
            </a:r>
            <a:r>
              <a:rPr lang="es-ES_tradnl" sz="2400" dirty="0"/>
              <a:t>el proyecto y activa completamente el entorno para comenzar a operar en el proyecto. A medida que el entorno del proyecto influye, y como resultado tiene un impacto positivo y negativo en el proyecto, debe implementar la gestión del proyecto en consecuencia para que el proyecto sea exitoso. </a:t>
            </a:r>
            <a:endParaRPr lang="es-ES_tradnl" sz="2400" dirty="0" smtClean="0"/>
          </a:p>
          <a:p>
            <a:pPr>
              <a:buClr>
                <a:schemeClr val="accent2"/>
              </a:buClr>
              <a:buFont typeface="Wingdings" charset="2"/>
              <a:buChar char="v"/>
            </a:pPr>
            <a:r>
              <a:rPr lang="es-ES_tradnl" sz="2400" dirty="0" smtClean="0"/>
              <a:t>Como </a:t>
            </a:r>
            <a:r>
              <a:rPr lang="es-ES_tradnl" sz="2400" dirty="0"/>
              <a:t>se ilustra en la Figura 2-1, los elementos principales que constituyen el entorno del proyecto son los factores del entorno empresarial, los activos de la organización y las partes interesadas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52</a:t>
            </a:fld>
            <a:endParaRPr lang="en-US" sz="1600"/>
          </a:p>
        </p:txBody>
      </p:sp>
      <p:pic>
        <p:nvPicPr>
          <p:cNvPr id="6" name="Imagen 5"/>
          <p:cNvPicPr>
            <a:picLocks noChangeAspect="1"/>
          </p:cNvPicPr>
          <p:nvPr/>
        </p:nvPicPr>
        <p:blipFill>
          <a:blip r:embed="rId2"/>
          <a:stretch>
            <a:fillRect/>
          </a:stretch>
        </p:blipFill>
        <p:spPr>
          <a:xfrm>
            <a:off x="5874084" y="349504"/>
            <a:ext cx="6197600" cy="5994400"/>
          </a:xfrm>
          <a:prstGeom prst="rect">
            <a:avLst/>
          </a:prstGeom>
        </p:spPr>
      </p:pic>
    </p:spTree>
    <p:extLst>
      <p:ext uri="{BB962C8B-B14F-4D97-AF65-F5344CB8AC3E}">
        <p14:creationId xmlns:p14="http://schemas.microsoft.com/office/powerpoint/2010/main" val="3647979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Environment: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53</a:t>
            </a:fld>
            <a:endParaRPr lang="en-US" sz="1600"/>
          </a:p>
        </p:txBody>
      </p:sp>
      <p:sp>
        <p:nvSpPr>
          <p:cNvPr id="4" name="Marcador de contenido 3"/>
          <p:cNvSpPr>
            <a:spLocks noGrp="1"/>
          </p:cNvSpPr>
          <p:nvPr>
            <p:ph idx="1"/>
          </p:nvPr>
        </p:nvSpPr>
        <p:spPr>
          <a:xfrm>
            <a:off x="1097280" y="2021304"/>
            <a:ext cx="10058400" cy="4306343"/>
          </a:xfrm>
        </p:spPr>
        <p:txBody>
          <a:bodyPr>
            <a:normAutofit/>
          </a:bodyPr>
          <a:lstStyle/>
          <a:p>
            <a:pPr>
              <a:buClr>
                <a:schemeClr val="accent2"/>
              </a:buClr>
              <a:buFont typeface="Wingdings" charset="2"/>
              <a:buChar char="v"/>
            </a:pPr>
            <a:r>
              <a:rPr lang="en-US" sz="2400" b="1" dirty="0" err="1"/>
              <a:t>Factores</a:t>
            </a:r>
            <a:r>
              <a:rPr lang="en-US" sz="2400" b="1" dirty="0"/>
              <a:t> del </a:t>
            </a:r>
            <a:r>
              <a:rPr lang="en-US" sz="2400" b="1" dirty="0" err="1"/>
              <a:t>entorno</a:t>
            </a:r>
            <a:r>
              <a:rPr lang="en-US" sz="2400" b="1" dirty="0"/>
              <a:t> </a:t>
            </a:r>
            <a:r>
              <a:rPr lang="en-US" sz="2400" b="1" dirty="0" err="1"/>
              <a:t>empresarial</a:t>
            </a:r>
            <a:r>
              <a:rPr lang="en-US" sz="2400" b="1" dirty="0"/>
              <a:t> (EEF). </a:t>
            </a:r>
            <a:r>
              <a:rPr lang="en-US" sz="2400" dirty="0"/>
              <a:t>Los </a:t>
            </a:r>
            <a:r>
              <a:rPr lang="en-US" sz="2400" dirty="0" err="1"/>
              <a:t>factores</a:t>
            </a:r>
            <a:r>
              <a:rPr lang="en-US" sz="2400" dirty="0"/>
              <a:t> </a:t>
            </a:r>
            <a:r>
              <a:rPr lang="en-US" sz="2400" dirty="0" err="1"/>
              <a:t>ambientales</a:t>
            </a:r>
            <a:r>
              <a:rPr lang="en-US" sz="2400" dirty="0"/>
              <a:t> de la </a:t>
            </a:r>
            <a:r>
              <a:rPr lang="en-US" sz="2400" dirty="0" err="1"/>
              <a:t>empresa</a:t>
            </a:r>
            <a:r>
              <a:rPr lang="en-US" sz="2400" dirty="0"/>
              <a:t> son </a:t>
            </a:r>
            <a:r>
              <a:rPr lang="en-US" sz="2400" dirty="0" err="1"/>
              <a:t>factores</a:t>
            </a:r>
            <a:r>
              <a:rPr lang="en-US" sz="2400" dirty="0"/>
              <a:t> </a:t>
            </a:r>
            <a:r>
              <a:rPr lang="en-US" sz="2400" dirty="0" err="1"/>
              <a:t>que</a:t>
            </a:r>
            <a:r>
              <a:rPr lang="en-US" sz="2400" dirty="0"/>
              <a:t> </a:t>
            </a:r>
            <a:r>
              <a:rPr lang="en-US" sz="2400" dirty="0" err="1"/>
              <a:t>están</a:t>
            </a:r>
            <a:r>
              <a:rPr lang="en-US" sz="2400" dirty="0"/>
              <a:t> </a:t>
            </a:r>
            <a:r>
              <a:rPr lang="en-US" sz="2400" dirty="0" err="1"/>
              <a:t>relacionados</a:t>
            </a:r>
            <a:r>
              <a:rPr lang="en-US" sz="2400" dirty="0"/>
              <a:t> con el </a:t>
            </a:r>
            <a:r>
              <a:rPr lang="en-US" sz="2400" dirty="0" err="1"/>
              <a:t>entorno</a:t>
            </a:r>
            <a:r>
              <a:rPr lang="en-US" sz="2400" dirty="0"/>
              <a:t> </a:t>
            </a:r>
            <a:r>
              <a:rPr lang="en-US" sz="2400" dirty="0" err="1"/>
              <a:t>ya</a:t>
            </a:r>
            <a:r>
              <a:rPr lang="en-US" sz="2400" dirty="0"/>
              <a:t> sea </a:t>
            </a:r>
            <a:r>
              <a:rPr lang="en-US" sz="2400" dirty="0" err="1"/>
              <a:t>interno</a:t>
            </a:r>
            <a:r>
              <a:rPr lang="en-US" sz="2400" dirty="0"/>
              <a:t> o </a:t>
            </a:r>
            <a:r>
              <a:rPr lang="en-US" sz="2400" dirty="0" err="1"/>
              <a:t>externo</a:t>
            </a:r>
            <a:r>
              <a:rPr lang="en-US" sz="2400" dirty="0"/>
              <a:t> a la </a:t>
            </a:r>
            <a:r>
              <a:rPr lang="en-US" sz="2400" dirty="0" err="1"/>
              <a:t>organización</a:t>
            </a:r>
            <a:r>
              <a:rPr lang="en-US" sz="2400" dirty="0"/>
              <a:t> </a:t>
            </a:r>
            <a:r>
              <a:rPr lang="en-US" sz="2400" dirty="0" err="1"/>
              <a:t>ejecutante</a:t>
            </a:r>
            <a:r>
              <a:rPr lang="en-US" sz="2400" dirty="0"/>
              <a:t> y </a:t>
            </a:r>
            <a:r>
              <a:rPr lang="en-US" sz="2400" dirty="0" err="1"/>
              <a:t>que</a:t>
            </a:r>
            <a:r>
              <a:rPr lang="en-US" sz="2400" dirty="0"/>
              <a:t> </a:t>
            </a:r>
            <a:r>
              <a:rPr lang="en-US" sz="2400" dirty="0" err="1"/>
              <a:t>pueden</a:t>
            </a:r>
            <a:r>
              <a:rPr lang="en-US" sz="2400" dirty="0"/>
              <a:t> </a:t>
            </a:r>
            <a:r>
              <a:rPr lang="en-US" sz="2400" dirty="0" err="1"/>
              <a:t>influir</a:t>
            </a:r>
            <a:r>
              <a:rPr lang="en-US" sz="2400" dirty="0"/>
              <a:t> y </a:t>
            </a:r>
            <a:r>
              <a:rPr lang="en-US" sz="2400" dirty="0" err="1"/>
              <a:t>potencialmente</a:t>
            </a:r>
            <a:r>
              <a:rPr lang="en-US" sz="2400" dirty="0"/>
              <a:t> </a:t>
            </a:r>
            <a:r>
              <a:rPr lang="en-US" sz="2400" dirty="0" err="1"/>
              <a:t>impactar</a:t>
            </a:r>
            <a:r>
              <a:rPr lang="en-US" sz="2400" dirty="0"/>
              <a:t> el </a:t>
            </a:r>
            <a:r>
              <a:rPr lang="en-US" sz="2400" dirty="0" err="1"/>
              <a:t>proyecto</a:t>
            </a:r>
            <a:r>
              <a:rPr lang="en-US" sz="2400" dirty="0"/>
              <a:t>. </a:t>
            </a:r>
            <a:r>
              <a:rPr lang="en-US" sz="2400" dirty="0" err="1"/>
              <a:t>Algunos</a:t>
            </a:r>
            <a:r>
              <a:rPr lang="en-US" sz="2400" dirty="0"/>
              <a:t> </a:t>
            </a:r>
            <a:r>
              <a:rPr lang="en-US" sz="2400" dirty="0" err="1"/>
              <a:t>ejemplos</a:t>
            </a:r>
            <a:r>
              <a:rPr lang="en-US" sz="2400" dirty="0"/>
              <a:t> son la </a:t>
            </a:r>
            <a:r>
              <a:rPr lang="en-US" sz="2400" dirty="0" err="1"/>
              <a:t>estructura</a:t>
            </a:r>
            <a:r>
              <a:rPr lang="en-US" sz="2400" dirty="0"/>
              <a:t> y </a:t>
            </a:r>
            <a:r>
              <a:rPr lang="en-US" sz="2400" dirty="0" err="1"/>
              <a:t>cultura</a:t>
            </a:r>
            <a:r>
              <a:rPr lang="en-US" sz="2400" dirty="0"/>
              <a:t> de la </a:t>
            </a:r>
            <a:r>
              <a:rPr lang="en-US" sz="2400" dirty="0" err="1"/>
              <a:t>organización</a:t>
            </a:r>
            <a:r>
              <a:rPr lang="en-US" sz="2400" dirty="0"/>
              <a:t> y </a:t>
            </a:r>
            <a:r>
              <a:rPr lang="en-US" sz="2400" dirty="0" err="1"/>
              <a:t>las</a:t>
            </a:r>
            <a:r>
              <a:rPr lang="en-US" sz="2400" dirty="0"/>
              <a:t> </a:t>
            </a:r>
            <a:r>
              <a:rPr lang="en-US" sz="2400" dirty="0" err="1"/>
              <a:t>condiciones</a:t>
            </a:r>
            <a:r>
              <a:rPr lang="en-US" sz="2400" dirty="0"/>
              <a:t> </a:t>
            </a:r>
            <a:r>
              <a:rPr lang="en-US" sz="2400" dirty="0" err="1"/>
              <a:t>culturales</a:t>
            </a:r>
            <a:r>
              <a:rPr lang="en-US" sz="2400" dirty="0"/>
              <a:t> de la ciudad </a:t>
            </a:r>
            <a:r>
              <a:rPr lang="en-US" sz="2400" dirty="0" err="1"/>
              <a:t>externas</a:t>
            </a:r>
            <a:r>
              <a:rPr lang="en-US" sz="2400" dirty="0"/>
              <a:t> a la </a:t>
            </a:r>
            <a:r>
              <a:rPr lang="en-US" sz="2400" dirty="0" err="1"/>
              <a:t>organización</a:t>
            </a:r>
            <a:r>
              <a:rPr lang="en-US" sz="2400" dirty="0"/>
              <a:t>. Los EEF son </a:t>
            </a:r>
            <a:r>
              <a:rPr lang="en-US" sz="2400" dirty="0" err="1"/>
              <a:t>externos</a:t>
            </a:r>
            <a:r>
              <a:rPr lang="en-US" sz="2400" dirty="0"/>
              <a:t> al </a:t>
            </a:r>
            <a:r>
              <a:rPr lang="en-US" sz="2400" dirty="0" err="1"/>
              <a:t>proyecto</a:t>
            </a:r>
            <a:r>
              <a:rPr lang="en-US" sz="2400" dirty="0" smtClean="0"/>
              <a:t>.</a:t>
            </a:r>
          </a:p>
          <a:p>
            <a:pPr>
              <a:buClr>
                <a:schemeClr val="accent2"/>
              </a:buClr>
              <a:buFont typeface="Wingdings" charset="2"/>
              <a:buChar char="v"/>
            </a:pPr>
            <a:r>
              <a:rPr lang="en-US" sz="2400" b="1" dirty="0" err="1"/>
              <a:t>Activos</a:t>
            </a:r>
            <a:r>
              <a:rPr lang="en-US" sz="2400" b="1" dirty="0"/>
              <a:t> </a:t>
            </a:r>
            <a:r>
              <a:rPr lang="en-US" sz="2400" b="1" dirty="0" smtClean="0"/>
              <a:t>del </a:t>
            </a:r>
            <a:r>
              <a:rPr lang="en-US" sz="2400" b="1" dirty="0" err="1" smtClean="0"/>
              <a:t>Proceso</a:t>
            </a:r>
            <a:r>
              <a:rPr lang="en-US" sz="2400" b="1" dirty="0" smtClean="0"/>
              <a:t> </a:t>
            </a:r>
            <a:r>
              <a:rPr lang="en-US" sz="2400" b="1" dirty="0" err="1" smtClean="0"/>
              <a:t>Organizacional</a:t>
            </a:r>
            <a:r>
              <a:rPr lang="en-US" sz="2400" b="1" dirty="0" smtClean="0"/>
              <a:t> </a:t>
            </a:r>
            <a:r>
              <a:rPr lang="en-US" sz="2400" b="1" dirty="0"/>
              <a:t>(OPA). </a:t>
            </a:r>
            <a:r>
              <a:rPr lang="en-US" sz="2400" dirty="0" err="1"/>
              <a:t>Estos</a:t>
            </a:r>
            <a:r>
              <a:rPr lang="en-US" sz="2400" dirty="0"/>
              <a:t> son los </a:t>
            </a:r>
            <a:r>
              <a:rPr lang="en-US" sz="2400" dirty="0" err="1"/>
              <a:t>procesos</a:t>
            </a:r>
            <a:r>
              <a:rPr lang="en-US" sz="2400" dirty="0"/>
              <a:t> o </a:t>
            </a:r>
            <a:r>
              <a:rPr lang="en-US" sz="2400" dirty="0" err="1"/>
              <a:t>activos</a:t>
            </a:r>
            <a:r>
              <a:rPr lang="en-US" sz="2400" dirty="0"/>
              <a:t> </a:t>
            </a:r>
            <a:r>
              <a:rPr lang="en-US" sz="2400" dirty="0" err="1"/>
              <a:t>relacionados</a:t>
            </a:r>
            <a:r>
              <a:rPr lang="en-US" sz="2400" dirty="0"/>
              <a:t> con el </a:t>
            </a:r>
            <a:r>
              <a:rPr lang="en-US" sz="2400" dirty="0" err="1"/>
              <a:t>proceso</a:t>
            </a:r>
            <a:r>
              <a:rPr lang="en-US" sz="2400" dirty="0"/>
              <a:t> de la </a:t>
            </a:r>
            <a:r>
              <a:rPr lang="en-US" sz="2400" dirty="0" err="1"/>
              <a:t>organización</a:t>
            </a:r>
            <a:r>
              <a:rPr lang="en-US" sz="2400" dirty="0"/>
              <a:t> </a:t>
            </a:r>
            <a:r>
              <a:rPr lang="en-US" sz="2400" dirty="0" err="1"/>
              <a:t>ejecutora</a:t>
            </a:r>
            <a:r>
              <a:rPr lang="en-US" sz="2400" dirty="0"/>
              <a:t> del </a:t>
            </a:r>
            <a:r>
              <a:rPr lang="en-US" sz="2400" dirty="0" err="1"/>
              <a:t>proyecto</a:t>
            </a:r>
            <a:r>
              <a:rPr lang="en-US" sz="2400" dirty="0"/>
              <a:t> </a:t>
            </a:r>
            <a:r>
              <a:rPr lang="en-US" sz="2400" dirty="0" err="1"/>
              <a:t>que</a:t>
            </a:r>
            <a:r>
              <a:rPr lang="en-US" sz="2400" dirty="0"/>
              <a:t> se </a:t>
            </a:r>
            <a:r>
              <a:rPr lang="en-US" sz="2400" dirty="0" err="1"/>
              <a:t>pueden</a:t>
            </a:r>
            <a:r>
              <a:rPr lang="en-US" sz="2400" dirty="0"/>
              <a:t> </a:t>
            </a:r>
            <a:r>
              <a:rPr lang="en-US" sz="2400" dirty="0" err="1"/>
              <a:t>usar</a:t>
            </a:r>
            <a:r>
              <a:rPr lang="en-US" sz="2400" dirty="0"/>
              <a:t> para </a:t>
            </a:r>
            <a:r>
              <a:rPr lang="en-US" sz="2400" dirty="0" err="1"/>
              <a:t>ayudar</a:t>
            </a:r>
            <a:r>
              <a:rPr lang="en-US" sz="2400" dirty="0"/>
              <a:t> al </a:t>
            </a:r>
            <a:r>
              <a:rPr lang="en-US" sz="2400" dirty="0" err="1"/>
              <a:t>proyecto</a:t>
            </a:r>
            <a:r>
              <a:rPr lang="en-US" sz="2400" dirty="0"/>
              <a:t> a </a:t>
            </a:r>
            <a:r>
              <a:rPr lang="en-US" sz="2400" dirty="0" err="1"/>
              <a:t>tener</a:t>
            </a:r>
            <a:r>
              <a:rPr lang="en-US" sz="2400" dirty="0"/>
              <a:t> </a:t>
            </a:r>
            <a:r>
              <a:rPr lang="en-US" sz="2400" dirty="0" err="1"/>
              <a:t>éxito</a:t>
            </a:r>
            <a:r>
              <a:rPr lang="en-US" sz="2400" dirty="0"/>
              <a:t>. Los </a:t>
            </a:r>
            <a:r>
              <a:rPr lang="en-US" sz="2400" dirty="0" err="1"/>
              <a:t>procedimientos</a:t>
            </a:r>
            <a:r>
              <a:rPr lang="en-US" sz="2400" dirty="0"/>
              <a:t>, </a:t>
            </a:r>
            <a:r>
              <a:rPr lang="en-US" sz="2400" dirty="0" err="1"/>
              <a:t>las</a:t>
            </a:r>
            <a:r>
              <a:rPr lang="en-US" sz="2400" dirty="0"/>
              <a:t> </a:t>
            </a:r>
            <a:r>
              <a:rPr lang="en-US" sz="2400" dirty="0" err="1"/>
              <a:t>plantillas</a:t>
            </a:r>
            <a:r>
              <a:rPr lang="en-US" sz="2400" dirty="0"/>
              <a:t> y </a:t>
            </a:r>
            <a:r>
              <a:rPr lang="en-US" sz="2400" dirty="0" err="1"/>
              <a:t>las</a:t>
            </a:r>
            <a:r>
              <a:rPr lang="en-US" sz="2400" dirty="0"/>
              <a:t> bases de </a:t>
            </a:r>
            <a:r>
              <a:rPr lang="en-US" sz="2400" dirty="0" err="1"/>
              <a:t>datos</a:t>
            </a:r>
            <a:r>
              <a:rPr lang="en-US" sz="2400" dirty="0"/>
              <a:t> de </a:t>
            </a:r>
            <a:r>
              <a:rPr lang="en-US" sz="2400" dirty="0" err="1"/>
              <a:t>lecciones</a:t>
            </a:r>
            <a:r>
              <a:rPr lang="en-US" sz="2400" dirty="0"/>
              <a:t> </a:t>
            </a:r>
            <a:r>
              <a:rPr lang="en-US" sz="2400" dirty="0" err="1"/>
              <a:t>aprendidas</a:t>
            </a:r>
            <a:r>
              <a:rPr lang="en-US" sz="2400" dirty="0"/>
              <a:t> </a:t>
            </a:r>
            <a:r>
              <a:rPr lang="en-US" sz="2400" dirty="0" err="1"/>
              <a:t>desarrolladas</a:t>
            </a:r>
            <a:r>
              <a:rPr lang="en-US" sz="2400" dirty="0"/>
              <a:t> a </a:t>
            </a:r>
            <a:r>
              <a:rPr lang="en-US" sz="2400" dirty="0" err="1"/>
              <a:t>partir</a:t>
            </a:r>
            <a:r>
              <a:rPr lang="en-US" sz="2400" dirty="0"/>
              <a:t> de </a:t>
            </a:r>
            <a:r>
              <a:rPr lang="en-US" sz="2400" dirty="0" err="1"/>
              <a:t>proyectos</a:t>
            </a:r>
            <a:r>
              <a:rPr lang="en-US" sz="2400" dirty="0"/>
              <a:t> </a:t>
            </a:r>
            <a:r>
              <a:rPr lang="en-US" sz="2400" dirty="0" err="1"/>
              <a:t>anteriores</a:t>
            </a:r>
            <a:r>
              <a:rPr lang="en-US" sz="2400" dirty="0"/>
              <a:t> son </a:t>
            </a:r>
            <a:r>
              <a:rPr lang="en-US" sz="2400" dirty="0" err="1"/>
              <a:t>algunos</a:t>
            </a:r>
            <a:r>
              <a:rPr lang="en-US" sz="2400" dirty="0"/>
              <a:t> </a:t>
            </a:r>
            <a:r>
              <a:rPr lang="en-US" sz="2400" dirty="0" err="1"/>
              <a:t>ejemplos</a:t>
            </a:r>
            <a:r>
              <a:rPr lang="en-US" sz="2400" dirty="0"/>
              <a:t>. </a:t>
            </a:r>
            <a:r>
              <a:rPr lang="en-US" sz="2400" dirty="0" smtClean="0"/>
              <a:t>Los </a:t>
            </a:r>
            <a:r>
              <a:rPr lang="en-US" sz="2400" dirty="0"/>
              <a:t>OPA son </a:t>
            </a:r>
            <a:r>
              <a:rPr lang="en-US" sz="2400" dirty="0" err="1" smtClean="0"/>
              <a:t>internos</a:t>
            </a:r>
            <a:r>
              <a:rPr lang="en-US" sz="2400" dirty="0" smtClean="0"/>
              <a:t> </a:t>
            </a:r>
            <a:r>
              <a:rPr lang="en-US" sz="2400" dirty="0"/>
              <a:t>a la </a:t>
            </a:r>
            <a:r>
              <a:rPr lang="en-US" sz="2400" dirty="0" err="1"/>
              <a:t>organización</a:t>
            </a:r>
            <a:r>
              <a:rPr lang="en-US" sz="2400" dirty="0"/>
              <a:t> y </a:t>
            </a:r>
            <a:r>
              <a:rPr lang="en-US" sz="2400" dirty="0" err="1" smtClean="0"/>
              <a:t>externos</a:t>
            </a:r>
            <a:r>
              <a:rPr lang="en-US" sz="2400" dirty="0" smtClean="0"/>
              <a:t> </a:t>
            </a:r>
            <a:r>
              <a:rPr lang="en-US" sz="2400" dirty="0"/>
              <a:t>al </a:t>
            </a:r>
            <a:r>
              <a:rPr lang="en-US" sz="2400" dirty="0" err="1"/>
              <a:t>proyecto</a:t>
            </a:r>
            <a:r>
              <a:rPr lang="en-US" sz="2400" dirty="0" smtClean="0"/>
              <a:t>.</a:t>
            </a:r>
          </a:p>
        </p:txBody>
      </p:sp>
    </p:spTree>
    <p:extLst>
      <p:ext uri="{BB962C8B-B14F-4D97-AF65-F5344CB8AC3E}">
        <p14:creationId xmlns:p14="http://schemas.microsoft.com/office/powerpoint/2010/main" val="4250251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Environment: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54</a:t>
            </a:fld>
            <a:endParaRPr lang="en-US" sz="1600"/>
          </a:p>
        </p:txBody>
      </p:sp>
      <p:sp>
        <p:nvSpPr>
          <p:cNvPr id="4" name="Marcador de contenido 3"/>
          <p:cNvSpPr>
            <a:spLocks noGrp="1"/>
          </p:cNvSpPr>
          <p:nvPr>
            <p:ph idx="1"/>
          </p:nvPr>
        </p:nvSpPr>
        <p:spPr>
          <a:xfrm>
            <a:off x="1097280" y="2422358"/>
            <a:ext cx="10058400" cy="3905290"/>
          </a:xfrm>
        </p:spPr>
        <p:txBody>
          <a:bodyPr>
            <a:normAutofit/>
          </a:bodyPr>
          <a:lstStyle/>
          <a:p>
            <a:pPr>
              <a:buClr>
                <a:schemeClr val="accent2"/>
              </a:buClr>
              <a:buFont typeface="Wingdings" charset="2"/>
              <a:buChar char="v"/>
            </a:pPr>
            <a:r>
              <a:rPr lang="en-US" sz="2400" b="1" dirty="0" smtClean="0"/>
              <a:t>Stakeholders del Proyecto.</a:t>
            </a:r>
            <a:r>
              <a:rPr lang="en-US" sz="2400" dirty="0" smtClean="0"/>
              <a:t> </a:t>
            </a:r>
            <a:r>
              <a:rPr lang="en-US" sz="2400" dirty="0"/>
              <a:t>Las </a:t>
            </a:r>
            <a:r>
              <a:rPr lang="en-US" sz="2400" dirty="0" err="1"/>
              <a:t>partes</a:t>
            </a:r>
            <a:r>
              <a:rPr lang="en-US" sz="2400" dirty="0"/>
              <a:t> </a:t>
            </a:r>
            <a:r>
              <a:rPr lang="en-US" sz="2400" dirty="0" err="1"/>
              <a:t>interesadas</a:t>
            </a:r>
            <a:r>
              <a:rPr lang="en-US" sz="2400" dirty="0"/>
              <a:t> </a:t>
            </a:r>
            <a:r>
              <a:rPr lang="en-US" sz="2400" dirty="0" err="1"/>
              <a:t>pueden</a:t>
            </a:r>
            <a:r>
              <a:rPr lang="en-US" sz="2400" dirty="0"/>
              <a:t> </a:t>
            </a:r>
            <a:r>
              <a:rPr lang="en-US" sz="2400" dirty="0" err="1"/>
              <a:t>ser</a:t>
            </a:r>
            <a:r>
              <a:rPr lang="en-US" sz="2400" dirty="0"/>
              <a:t> </a:t>
            </a:r>
            <a:r>
              <a:rPr lang="en-US" sz="2400" dirty="0" err="1"/>
              <a:t>tanto</a:t>
            </a:r>
            <a:r>
              <a:rPr lang="en-US" sz="2400" dirty="0"/>
              <a:t> </a:t>
            </a:r>
            <a:r>
              <a:rPr lang="en-US" sz="2400" dirty="0" err="1"/>
              <a:t>internas</a:t>
            </a:r>
            <a:r>
              <a:rPr lang="en-US" sz="2400" dirty="0"/>
              <a:t> </a:t>
            </a:r>
            <a:r>
              <a:rPr lang="en-US" sz="2400" dirty="0" err="1"/>
              <a:t>como</a:t>
            </a:r>
            <a:r>
              <a:rPr lang="en-US" sz="2400" dirty="0"/>
              <a:t> </a:t>
            </a:r>
            <a:r>
              <a:rPr lang="en-US" sz="2400" dirty="0" err="1"/>
              <a:t>externas</a:t>
            </a:r>
            <a:r>
              <a:rPr lang="en-US" sz="2400" dirty="0"/>
              <a:t> a la </a:t>
            </a:r>
            <a:r>
              <a:rPr lang="en-US" sz="2400" dirty="0" err="1"/>
              <a:t>organización</a:t>
            </a:r>
            <a:r>
              <a:rPr lang="en-US" sz="2400" dirty="0"/>
              <a:t> y al </a:t>
            </a:r>
            <a:r>
              <a:rPr lang="en-US" sz="2400" dirty="0" err="1"/>
              <a:t>proyecto</a:t>
            </a:r>
            <a:r>
              <a:rPr lang="en-US" sz="2400" dirty="0"/>
              <a:t>. El </a:t>
            </a:r>
            <a:r>
              <a:rPr lang="en-US" sz="2400" dirty="0" err="1"/>
              <a:t>equipo</a:t>
            </a:r>
            <a:r>
              <a:rPr lang="en-US" sz="2400" dirty="0"/>
              <a:t> del </a:t>
            </a:r>
            <a:r>
              <a:rPr lang="en-US" sz="2400" dirty="0" err="1"/>
              <a:t>proyecto</a:t>
            </a:r>
            <a:r>
              <a:rPr lang="en-US" sz="2400" dirty="0"/>
              <a:t> y el </a:t>
            </a:r>
            <a:r>
              <a:rPr lang="en-US" sz="2400" dirty="0" err="1"/>
              <a:t>patrocinador</a:t>
            </a:r>
            <a:r>
              <a:rPr lang="en-US" sz="2400" dirty="0"/>
              <a:t> </a:t>
            </a:r>
            <a:r>
              <a:rPr lang="en-US" sz="2400" dirty="0" smtClean="0"/>
              <a:t>(sponsor) del </a:t>
            </a:r>
            <a:r>
              <a:rPr lang="en-US" sz="2400" dirty="0" err="1"/>
              <a:t>proyecto</a:t>
            </a:r>
            <a:r>
              <a:rPr lang="en-US" sz="2400" dirty="0"/>
              <a:t> en la </a:t>
            </a:r>
            <a:r>
              <a:rPr lang="en-US" sz="2400" dirty="0" err="1"/>
              <a:t>organización</a:t>
            </a:r>
            <a:r>
              <a:rPr lang="en-US" sz="2400" dirty="0"/>
              <a:t> son </a:t>
            </a:r>
            <a:r>
              <a:rPr lang="en-US" sz="2400" dirty="0" err="1"/>
              <a:t>ejemplos</a:t>
            </a:r>
            <a:r>
              <a:rPr lang="en-US" sz="2400" dirty="0"/>
              <a:t> de </a:t>
            </a:r>
            <a:r>
              <a:rPr lang="en-US" sz="2400" dirty="0" err="1"/>
              <a:t>partes</a:t>
            </a:r>
            <a:r>
              <a:rPr lang="en-US" sz="2400" dirty="0"/>
              <a:t> </a:t>
            </a:r>
            <a:r>
              <a:rPr lang="en-US" sz="2400" dirty="0" err="1"/>
              <a:t>interesadas</a:t>
            </a:r>
            <a:r>
              <a:rPr lang="en-US" sz="2400" dirty="0"/>
              <a:t> </a:t>
            </a:r>
            <a:r>
              <a:rPr lang="en-US" sz="2400" dirty="0" err="1"/>
              <a:t>internas</a:t>
            </a:r>
            <a:r>
              <a:rPr lang="en-US" sz="2400" dirty="0"/>
              <a:t> y </a:t>
            </a:r>
            <a:r>
              <a:rPr lang="en-US" sz="2400" dirty="0" smtClean="0"/>
              <a:t>los </a:t>
            </a:r>
            <a:r>
              <a:rPr lang="en-US" sz="2400" dirty="0" err="1" smtClean="0"/>
              <a:t>clientes</a:t>
            </a:r>
            <a:r>
              <a:rPr lang="en-US" sz="2400" dirty="0" smtClean="0"/>
              <a:t> son </a:t>
            </a:r>
            <a:r>
              <a:rPr lang="en-US" sz="2400" dirty="0" err="1" smtClean="0"/>
              <a:t>externos</a:t>
            </a:r>
            <a:r>
              <a:rPr lang="en-US" sz="2400" dirty="0"/>
              <a:t>.</a:t>
            </a:r>
          </a:p>
          <a:p>
            <a:pPr>
              <a:buClr>
                <a:schemeClr val="accent2"/>
              </a:buClr>
              <a:buFont typeface="Wingdings" charset="2"/>
              <a:buChar char="v"/>
            </a:pPr>
            <a:r>
              <a:rPr lang="en-US" sz="2400" dirty="0" err="1"/>
              <a:t>Tenga</a:t>
            </a:r>
            <a:r>
              <a:rPr lang="en-US" sz="2400" dirty="0"/>
              <a:t> en </a:t>
            </a:r>
            <a:r>
              <a:rPr lang="en-US" sz="2400" dirty="0" err="1"/>
              <a:t>cuenta</a:t>
            </a:r>
            <a:r>
              <a:rPr lang="en-US" sz="2400" dirty="0"/>
              <a:t> </a:t>
            </a:r>
            <a:r>
              <a:rPr lang="en-US" sz="2400" dirty="0" err="1"/>
              <a:t>que</a:t>
            </a:r>
            <a:r>
              <a:rPr lang="en-US" sz="2400" dirty="0"/>
              <a:t>, </a:t>
            </a:r>
            <a:r>
              <a:rPr lang="en-US" sz="2400" dirty="0" err="1"/>
              <a:t>comprensiblemente</a:t>
            </a:r>
            <a:r>
              <a:rPr lang="en-US" sz="2400" dirty="0"/>
              <a:t>, el </a:t>
            </a:r>
            <a:r>
              <a:rPr lang="en-US" sz="2400" dirty="0" err="1"/>
              <a:t>entorno</a:t>
            </a:r>
            <a:r>
              <a:rPr lang="en-US" sz="2400" dirty="0"/>
              <a:t> del </a:t>
            </a:r>
            <a:r>
              <a:rPr lang="en-US" sz="2400" dirty="0" err="1"/>
              <a:t>proyecto</a:t>
            </a:r>
            <a:r>
              <a:rPr lang="en-US" sz="2400" dirty="0"/>
              <a:t> </a:t>
            </a:r>
            <a:r>
              <a:rPr lang="en-US" sz="2400" dirty="0" err="1"/>
              <a:t>es</a:t>
            </a:r>
            <a:r>
              <a:rPr lang="en-US" sz="2400" dirty="0"/>
              <a:t> </a:t>
            </a:r>
            <a:r>
              <a:rPr lang="en-US" sz="2400" dirty="0" err="1"/>
              <a:t>creado</a:t>
            </a:r>
            <a:r>
              <a:rPr lang="en-US" sz="2400" dirty="0"/>
              <a:t> en gran </a:t>
            </a:r>
            <a:r>
              <a:rPr lang="en-US" sz="2400" dirty="0" err="1"/>
              <a:t>medida</a:t>
            </a:r>
            <a:r>
              <a:rPr lang="en-US" sz="2400" dirty="0"/>
              <a:t> </a:t>
            </a:r>
            <a:r>
              <a:rPr lang="en-US" sz="2400" dirty="0" err="1"/>
              <a:t>por</a:t>
            </a:r>
            <a:r>
              <a:rPr lang="en-US" sz="2400" dirty="0"/>
              <a:t> la </a:t>
            </a:r>
            <a:r>
              <a:rPr lang="en-US" sz="2400" dirty="0" err="1"/>
              <a:t>organización</a:t>
            </a:r>
            <a:r>
              <a:rPr lang="en-US" sz="2400" dirty="0"/>
              <a:t> </a:t>
            </a:r>
            <a:r>
              <a:rPr lang="en-US" sz="2400" dirty="0" err="1"/>
              <a:t>ejecutante</a:t>
            </a:r>
            <a:r>
              <a:rPr lang="en-US" sz="2400" dirty="0"/>
              <a:t>. </a:t>
            </a:r>
          </a:p>
        </p:txBody>
      </p:sp>
    </p:spTree>
    <p:extLst>
      <p:ext uri="{BB962C8B-B14F-4D97-AF65-F5344CB8AC3E}">
        <p14:creationId xmlns:p14="http://schemas.microsoft.com/office/powerpoint/2010/main" val="17953442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Identifying Environmental Factors and Process</a:t>
            </a:r>
            <a:br>
              <a:rPr lang="en-US" dirty="0"/>
            </a:br>
            <a:r>
              <a:rPr lang="en-US" dirty="0"/>
              <a:t>Assets and Their Influence on </a:t>
            </a:r>
            <a:r>
              <a:rPr lang="en-US" dirty="0" smtClean="0"/>
              <a:t>Projects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55</a:t>
            </a:fld>
            <a:endParaRPr lang="en-US" sz="1600"/>
          </a:p>
        </p:txBody>
      </p:sp>
      <p:sp>
        <p:nvSpPr>
          <p:cNvPr id="4" name="Marcador de contenido 3"/>
          <p:cNvSpPr>
            <a:spLocks noGrp="1"/>
          </p:cNvSpPr>
          <p:nvPr>
            <p:ph idx="1"/>
          </p:nvPr>
        </p:nvSpPr>
        <p:spPr>
          <a:xfrm>
            <a:off x="1097280" y="2244933"/>
            <a:ext cx="10058400" cy="3656246"/>
          </a:xfrm>
        </p:spPr>
        <p:txBody>
          <a:bodyPr>
            <a:normAutofit/>
          </a:bodyPr>
          <a:lstStyle/>
          <a:p>
            <a:pPr>
              <a:buClr>
                <a:schemeClr val="accent2"/>
              </a:buClr>
              <a:buFont typeface="Wingdings" charset="2"/>
              <a:buChar char="v"/>
            </a:pPr>
            <a:r>
              <a:rPr lang="en-US" sz="2400" dirty="0" err="1"/>
              <a:t>Mientras</a:t>
            </a:r>
            <a:r>
              <a:rPr lang="en-US" sz="2400" dirty="0"/>
              <a:t> </a:t>
            </a:r>
            <a:r>
              <a:rPr lang="en-US" sz="2400" dirty="0" smtClean="0"/>
              <a:t>se </a:t>
            </a:r>
            <a:r>
              <a:rPr lang="en-US" sz="2400" dirty="0" err="1" smtClean="0"/>
              <a:t>explora</a:t>
            </a:r>
            <a:r>
              <a:rPr lang="en-US" sz="2400" dirty="0" smtClean="0"/>
              <a:t> </a:t>
            </a:r>
            <a:r>
              <a:rPr lang="en-US" sz="2400" dirty="0"/>
              <a:t>el </a:t>
            </a:r>
            <a:r>
              <a:rPr lang="en-US" sz="2400" dirty="0" err="1"/>
              <a:t>entorno</a:t>
            </a:r>
            <a:r>
              <a:rPr lang="en-US" sz="2400" dirty="0"/>
              <a:t> general de la </a:t>
            </a:r>
            <a:r>
              <a:rPr lang="en-US" sz="2400" dirty="0" err="1"/>
              <a:t>organización</a:t>
            </a:r>
            <a:r>
              <a:rPr lang="en-US" sz="2400" dirty="0"/>
              <a:t> </a:t>
            </a:r>
            <a:r>
              <a:rPr lang="en-US" sz="2400" dirty="0" err="1"/>
              <a:t>ejecutante</a:t>
            </a:r>
            <a:r>
              <a:rPr lang="en-US" sz="2400" dirty="0"/>
              <a:t>, </a:t>
            </a:r>
            <a:r>
              <a:rPr lang="en-US" sz="2400" dirty="0" smtClean="0"/>
              <a:t>se </a:t>
            </a:r>
            <a:r>
              <a:rPr lang="en-US" sz="2400" dirty="0" err="1" smtClean="0"/>
              <a:t>debe</a:t>
            </a:r>
            <a:r>
              <a:rPr lang="en-US" sz="2400" dirty="0" smtClean="0"/>
              <a:t> </a:t>
            </a:r>
            <a:r>
              <a:rPr lang="en-US" sz="2400" dirty="0" err="1" smtClean="0"/>
              <a:t>identificar</a:t>
            </a:r>
            <a:r>
              <a:rPr lang="en-US" sz="2400" dirty="0" smtClean="0"/>
              <a:t> </a:t>
            </a:r>
            <a:r>
              <a:rPr lang="en-US" sz="2400" dirty="0"/>
              <a:t>los </a:t>
            </a:r>
            <a:r>
              <a:rPr lang="en-US" sz="2400" dirty="0" err="1"/>
              <a:t>factores</a:t>
            </a:r>
            <a:r>
              <a:rPr lang="en-US" sz="2400" dirty="0"/>
              <a:t> </a:t>
            </a:r>
            <a:r>
              <a:rPr lang="en-US" sz="2400" dirty="0" err="1"/>
              <a:t>ambientales</a:t>
            </a:r>
            <a:r>
              <a:rPr lang="en-US" sz="2400" dirty="0"/>
              <a:t> y los </a:t>
            </a:r>
            <a:r>
              <a:rPr lang="en-US" sz="2400" dirty="0" err="1"/>
              <a:t>activos</a:t>
            </a:r>
            <a:r>
              <a:rPr lang="en-US" sz="2400" dirty="0"/>
              <a:t> del </a:t>
            </a:r>
            <a:r>
              <a:rPr lang="en-US" sz="2400" dirty="0" err="1"/>
              <a:t>proceso</a:t>
            </a:r>
            <a:r>
              <a:rPr lang="en-US" sz="2400" dirty="0"/>
              <a:t> </a:t>
            </a:r>
            <a:r>
              <a:rPr lang="en-US" sz="2400" dirty="0" err="1"/>
              <a:t>que</a:t>
            </a:r>
            <a:r>
              <a:rPr lang="en-US" sz="2400" dirty="0"/>
              <a:t> </a:t>
            </a:r>
            <a:r>
              <a:rPr lang="en-US" sz="2400" dirty="0" err="1"/>
              <a:t>influirán</a:t>
            </a:r>
            <a:r>
              <a:rPr lang="en-US" sz="2400" dirty="0"/>
              <a:t> en </a:t>
            </a:r>
            <a:r>
              <a:rPr lang="en-US" sz="2400" dirty="0" err="1"/>
              <a:t>su</a:t>
            </a:r>
            <a:r>
              <a:rPr lang="en-US" sz="2400" dirty="0"/>
              <a:t> </a:t>
            </a:r>
            <a:r>
              <a:rPr lang="en-US" sz="2400" dirty="0" err="1"/>
              <a:t>proyecto</a:t>
            </a:r>
            <a:r>
              <a:rPr lang="en-US" sz="2400" dirty="0"/>
              <a:t>. </a:t>
            </a:r>
            <a:endParaRPr lang="en-US" sz="2400" dirty="0" smtClean="0"/>
          </a:p>
          <a:p>
            <a:pPr>
              <a:buClr>
                <a:schemeClr val="accent2"/>
              </a:buClr>
              <a:buFont typeface="Wingdings" charset="2"/>
              <a:buChar char="v"/>
            </a:pPr>
            <a:r>
              <a:rPr lang="en-US" sz="2400" dirty="0" err="1" smtClean="0"/>
              <a:t>Algunos</a:t>
            </a:r>
            <a:r>
              <a:rPr lang="en-US" sz="2400" dirty="0" smtClean="0"/>
              <a:t> </a:t>
            </a:r>
            <a:r>
              <a:rPr lang="en-US" sz="2400" dirty="0"/>
              <a:t>de </a:t>
            </a:r>
            <a:r>
              <a:rPr lang="en-US" sz="2400" dirty="0" err="1"/>
              <a:t>estos</a:t>
            </a:r>
            <a:r>
              <a:rPr lang="en-US" sz="2400" dirty="0"/>
              <a:t> </a:t>
            </a:r>
            <a:r>
              <a:rPr lang="en-US" sz="2400" dirty="0" err="1"/>
              <a:t>factores</a:t>
            </a:r>
            <a:r>
              <a:rPr lang="en-US" sz="2400" dirty="0"/>
              <a:t> y </a:t>
            </a:r>
            <a:r>
              <a:rPr lang="en-US" sz="2400" dirty="0" err="1"/>
              <a:t>activos</a:t>
            </a:r>
            <a:r>
              <a:rPr lang="en-US" sz="2400" dirty="0"/>
              <a:t> </a:t>
            </a:r>
            <a:r>
              <a:rPr lang="en-US" sz="2400" dirty="0" err="1"/>
              <a:t>pueden</a:t>
            </a:r>
            <a:r>
              <a:rPr lang="en-US" sz="2400" dirty="0"/>
              <a:t> </a:t>
            </a:r>
            <a:r>
              <a:rPr lang="en-US" sz="2400" dirty="0" err="1"/>
              <a:t>utilizarse</a:t>
            </a:r>
            <a:r>
              <a:rPr lang="en-US" sz="2400" dirty="0"/>
              <a:t> para </a:t>
            </a:r>
            <a:r>
              <a:rPr lang="en-US" sz="2400" dirty="0" err="1"/>
              <a:t>ayudar</a:t>
            </a:r>
            <a:r>
              <a:rPr lang="en-US" sz="2400" dirty="0"/>
              <a:t> al </a:t>
            </a:r>
            <a:r>
              <a:rPr lang="en-US" sz="2400" dirty="0" err="1"/>
              <a:t>proyecto</a:t>
            </a:r>
            <a:r>
              <a:rPr lang="en-US" sz="2400" dirty="0"/>
              <a:t>; </a:t>
            </a:r>
            <a:r>
              <a:rPr lang="en-US" sz="2400" dirty="0" err="1"/>
              <a:t>otros</a:t>
            </a:r>
            <a:r>
              <a:rPr lang="en-US" sz="2400" dirty="0"/>
              <a:t> </a:t>
            </a:r>
            <a:r>
              <a:rPr lang="en-US" sz="2400" dirty="0" err="1"/>
              <a:t>pueden</a:t>
            </a:r>
            <a:r>
              <a:rPr lang="en-US" sz="2400" dirty="0"/>
              <a:t> </a:t>
            </a:r>
            <a:r>
              <a:rPr lang="en-US" sz="2400" dirty="0" err="1"/>
              <a:t>tener</a:t>
            </a:r>
            <a:r>
              <a:rPr lang="en-US" sz="2400" dirty="0"/>
              <a:t> </a:t>
            </a:r>
            <a:r>
              <a:rPr lang="en-US" sz="2400" dirty="0" err="1"/>
              <a:t>una</a:t>
            </a:r>
            <a:r>
              <a:rPr lang="en-US" sz="2400" dirty="0"/>
              <a:t> </a:t>
            </a:r>
            <a:r>
              <a:rPr lang="en-US" sz="2400" dirty="0" err="1"/>
              <a:t>influencia</a:t>
            </a:r>
            <a:r>
              <a:rPr lang="en-US" sz="2400" dirty="0"/>
              <a:t> </a:t>
            </a:r>
            <a:r>
              <a:rPr lang="en-US" sz="2400" dirty="0" err="1"/>
              <a:t>negativa</a:t>
            </a:r>
            <a:r>
              <a:rPr lang="en-US" sz="2400" dirty="0"/>
              <a:t>. </a:t>
            </a:r>
            <a:endParaRPr lang="en-US" sz="2400" dirty="0" smtClean="0"/>
          </a:p>
          <a:p>
            <a:pPr>
              <a:buClr>
                <a:schemeClr val="accent2"/>
              </a:buClr>
              <a:buFont typeface="Wingdings" charset="2"/>
              <a:buChar char="v"/>
            </a:pPr>
            <a:r>
              <a:rPr lang="en-US" sz="2400" dirty="0" smtClean="0"/>
              <a:t>Sin </a:t>
            </a:r>
            <a:r>
              <a:rPr lang="en-US" sz="2400" dirty="0"/>
              <a:t>embargo, en </a:t>
            </a:r>
            <a:r>
              <a:rPr lang="en-US" sz="2400" dirty="0" err="1"/>
              <a:t>cualquier</a:t>
            </a:r>
            <a:r>
              <a:rPr lang="en-US" sz="2400" dirty="0"/>
              <a:t> </a:t>
            </a:r>
            <a:r>
              <a:rPr lang="en-US" sz="2400" dirty="0" err="1"/>
              <a:t>caso</a:t>
            </a:r>
            <a:r>
              <a:rPr lang="en-US" sz="2400" dirty="0"/>
              <a:t>, </a:t>
            </a:r>
            <a:r>
              <a:rPr lang="en-US" sz="2400" dirty="0" err="1"/>
              <a:t>es</a:t>
            </a:r>
            <a:r>
              <a:rPr lang="en-US" sz="2400" dirty="0"/>
              <a:t> </a:t>
            </a:r>
            <a:r>
              <a:rPr lang="en-US" sz="2400" dirty="0" err="1"/>
              <a:t>necesario</a:t>
            </a:r>
            <a:r>
              <a:rPr lang="en-US" sz="2400" dirty="0"/>
              <a:t> </a:t>
            </a:r>
            <a:r>
              <a:rPr lang="en-US" sz="2400" dirty="0" err="1"/>
              <a:t>gestionarlos</a:t>
            </a:r>
            <a:r>
              <a:rPr lang="en-US" sz="2400" dirty="0"/>
              <a:t>.</a:t>
            </a:r>
          </a:p>
        </p:txBody>
      </p:sp>
    </p:spTree>
    <p:extLst>
      <p:ext uri="{BB962C8B-B14F-4D97-AF65-F5344CB8AC3E}">
        <p14:creationId xmlns:p14="http://schemas.microsoft.com/office/powerpoint/2010/main" val="1566542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Enterprise Environmental Factors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56</a:t>
            </a:fld>
            <a:endParaRPr lang="en-US" sz="1600"/>
          </a:p>
        </p:txBody>
      </p:sp>
      <p:sp>
        <p:nvSpPr>
          <p:cNvPr id="4" name="Marcador de contenido 3"/>
          <p:cNvSpPr>
            <a:spLocks noGrp="1"/>
          </p:cNvSpPr>
          <p:nvPr>
            <p:ph idx="1"/>
          </p:nvPr>
        </p:nvSpPr>
        <p:spPr>
          <a:xfrm>
            <a:off x="1097280" y="2212848"/>
            <a:ext cx="10058400" cy="3656246"/>
          </a:xfrm>
        </p:spPr>
        <p:txBody>
          <a:bodyPr>
            <a:normAutofit/>
          </a:bodyPr>
          <a:lstStyle/>
          <a:p>
            <a:pPr>
              <a:buClr>
                <a:schemeClr val="accent2"/>
              </a:buClr>
              <a:buFont typeface="Wingdings" charset="2"/>
              <a:buChar char="v"/>
            </a:pPr>
            <a:r>
              <a:rPr lang="en-US" sz="2300" dirty="0"/>
              <a:t>Los </a:t>
            </a:r>
            <a:r>
              <a:rPr lang="en-US" sz="2300" dirty="0" err="1"/>
              <a:t>factores</a:t>
            </a:r>
            <a:r>
              <a:rPr lang="en-US" sz="2300" dirty="0"/>
              <a:t> </a:t>
            </a:r>
            <a:r>
              <a:rPr lang="en-US" sz="2300" dirty="0" err="1"/>
              <a:t>ambientales</a:t>
            </a:r>
            <a:r>
              <a:rPr lang="en-US" sz="2300" dirty="0"/>
              <a:t> de la </a:t>
            </a:r>
            <a:r>
              <a:rPr lang="en-US" sz="2300" dirty="0" err="1"/>
              <a:t>empresa</a:t>
            </a:r>
            <a:r>
              <a:rPr lang="en-US" sz="2300" dirty="0"/>
              <a:t> son los </a:t>
            </a:r>
            <a:r>
              <a:rPr lang="en-US" sz="2300" dirty="0" err="1"/>
              <a:t>factores</a:t>
            </a:r>
            <a:r>
              <a:rPr lang="en-US" sz="2300" dirty="0"/>
              <a:t> </a:t>
            </a:r>
            <a:r>
              <a:rPr lang="en-US" sz="2300" dirty="0" err="1"/>
              <a:t>que</a:t>
            </a:r>
            <a:r>
              <a:rPr lang="en-US" sz="2300" dirty="0"/>
              <a:t> </a:t>
            </a:r>
            <a:r>
              <a:rPr lang="en-US" sz="2300" dirty="0" err="1"/>
              <a:t>están</a:t>
            </a:r>
            <a:r>
              <a:rPr lang="en-US" sz="2300" dirty="0"/>
              <a:t> </a:t>
            </a:r>
            <a:r>
              <a:rPr lang="en-US" sz="2300" dirty="0" err="1"/>
              <a:t>relacionados</a:t>
            </a:r>
            <a:r>
              <a:rPr lang="en-US" sz="2300" dirty="0"/>
              <a:t> con el </a:t>
            </a:r>
            <a:r>
              <a:rPr lang="en-US" sz="2300" dirty="0" err="1"/>
              <a:t>entorno</a:t>
            </a:r>
            <a:r>
              <a:rPr lang="en-US" sz="2300" dirty="0"/>
              <a:t> </a:t>
            </a:r>
            <a:r>
              <a:rPr lang="en-US" sz="2300" dirty="0" err="1"/>
              <a:t>ya</a:t>
            </a:r>
            <a:r>
              <a:rPr lang="en-US" sz="2300" dirty="0"/>
              <a:t> sea </a:t>
            </a:r>
            <a:r>
              <a:rPr lang="en-US" sz="2300" dirty="0" err="1"/>
              <a:t>interno</a:t>
            </a:r>
            <a:r>
              <a:rPr lang="en-US" sz="2300" dirty="0"/>
              <a:t> o </a:t>
            </a:r>
            <a:r>
              <a:rPr lang="en-US" sz="2300" dirty="0" err="1"/>
              <a:t>externo</a:t>
            </a:r>
            <a:r>
              <a:rPr lang="en-US" sz="2300" dirty="0"/>
              <a:t> a la </a:t>
            </a:r>
            <a:r>
              <a:rPr lang="en-US" sz="2300" dirty="0" err="1"/>
              <a:t>organización</a:t>
            </a:r>
            <a:r>
              <a:rPr lang="en-US" sz="2300" dirty="0"/>
              <a:t> </a:t>
            </a:r>
            <a:r>
              <a:rPr lang="en-US" sz="2300" dirty="0" err="1"/>
              <a:t>ejecutante</a:t>
            </a:r>
            <a:r>
              <a:rPr lang="en-US" sz="2300" dirty="0"/>
              <a:t> y </a:t>
            </a:r>
            <a:r>
              <a:rPr lang="en-US" sz="2300" dirty="0" err="1"/>
              <a:t>que</a:t>
            </a:r>
            <a:r>
              <a:rPr lang="en-US" sz="2300" dirty="0"/>
              <a:t> </a:t>
            </a:r>
            <a:r>
              <a:rPr lang="en-US" sz="2300" dirty="0" err="1"/>
              <a:t>pueden</a:t>
            </a:r>
            <a:r>
              <a:rPr lang="en-US" sz="2300" dirty="0"/>
              <a:t> </a:t>
            </a:r>
            <a:r>
              <a:rPr lang="en-US" sz="2300" dirty="0" err="1"/>
              <a:t>potencialmente</a:t>
            </a:r>
            <a:r>
              <a:rPr lang="en-US" sz="2300" dirty="0"/>
              <a:t> </a:t>
            </a:r>
            <a:r>
              <a:rPr lang="en-US" sz="2300" dirty="0" err="1"/>
              <a:t>influir</a:t>
            </a:r>
            <a:r>
              <a:rPr lang="en-US" sz="2300" dirty="0"/>
              <a:t> y, </a:t>
            </a:r>
            <a:r>
              <a:rPr lang="en-US" sz="2300" dirty="0" err="1"/>
              <a:t>por</a:t>
            </a:r>
            <a:r>
              <a:rPr lang="en-US" sz="2300" dirty="0"/>
              <a:t> lo </a:t>
            </a:r>
            <a:r>
              <a:rPr lang="en-US" sz="2300" dirty="0" err="1"/>
              <a:t>tanto</a:t>
            </a:r>
            <a:r>
              <a:rPr lang="en-US" sz="2300" dirty="0"/>
              <a:t>, </a:t>
            </a:r>
            <a:r>
              <a:rPr lang="en-US" sz="2300" dirty="0" err="1"/>
              <a:t>impactar</a:t>
            </a:r>
            <a:r>
              <a:rPr lang="en-US" sz="2300" dirty="0"/>
              <a:t> el </a:t>
            </a:r>
            <a:r>
              <a:rPr lang="en-US" sz="2300" dirty="0" err="1"/>
              <a:t>proyecto</a:t>
            </a:r>
            <a:r>
              <a:rPr lang="en-US" sz="2300" dirty="0"/>
              <a:t>. </a:t>
            </a:r>
            <a:endParaRPr lang="en-US" sz="2300" dirty="0" smtClean="0"/>
          </a:p>
          <a:p>
            <a:pPr>
              <a:buClr>
                <a:schemeClr val="accent2"/>
              </a:buClr>
              <a:buFont typeface="Wingdings" charset="2"/>
              <a:buChar char="v"/>
            </a:pPr>
            <a:r>
              <a:rPr lang="en-US" sz="2300" dirty="0" err="1" smtClean="0"/>
              <a:t>Pueden</a:t>
            </a:r>
            <a:r>
              <a:rPr lang="en-US" sz="2300" dirty="0" smtClean="0"/>
              <a:t> </a:t>
            </a:r>
            <a:r>
              <a:rPr lang="en-US" sz="2300" dirty="0" err="1"/>
              <a:t>originarse</a:t>
            </a:r>
            <a:r>
              <a:rPr lang="en-US" sz="2300" dirty="0"/>
              <a:t> </a:t>
            </a:r>
            <a:r>
              <a:rPr lang="en-US" sz="2300" dirty="0" err="1"/>
              <a:t>desde</a:t>
            </a:r>
            <a:r>
              <a:rPr lang="en-US" sz="2300" dirty="0"/>
              <a:t> </a:t>
            </a:r>
            <a:r>
              <a:rPr lang="en-US" sz="2300" dirty="0" err="1"/>
              <a:t>dentro</a:t>
            </a:r>
            <a:r>
              <a:rPr lang="en-US" sz="2300" dirty="0"/>
              <a:t> de la </a:t>
            </a:r>
            <a:r>
              <a:rPr lang="en-US" sz="2300" dirty="0" err="1"/>
              <a:t>organización</a:t>
            </a:r>
            <a:r>
              <a:rPr lang="en-US" sz="2300" dirty="0"/>
              <a:t> </a:t>
            </a:r>
            <a:r>
              <a:rPr lang="en-US" sz="2300" dirty="0" err="1"/>
              <a:t>ejecutante</a:t>
            </a:r>
            <a:r>
              <a:rPr lang="en-US" sz="2300" dirty="0"/>
              <a:t>, </a:t>
            </a:r>
            <a:r>
              <a:rPr lang="en-US" sz="2300" dirty="0" err="1"/>
              <a:t>desde</a:t>
            </a:r>
            <a:r>
              <a:rPr lang="en-US" sz="2300" dirty="0"/>
              <a:t> </a:t>
            </a:r>
            <a:r>
              <a:rPr lang="en-US" sz="2300" dirty="0" err="1"/>
              <a:t>fuera</a:t>
            </a:r>
            <a:r>
              <a:rPr lang="en-US" sz="2300" dirty="0"/>
              <a:t> de la </a:t>
            </a:r>
            <a:r>
              <a:rPr lang="en-US" sz="2300" dirty="0" err="1"/>
              <a:t>organización</a:t>
            </a:r>
            <a:r>
              <a:rPr lang="en-US" sz="2300" dirty="0"/>
              <a:t> o </a:t>
            </a:r>
            <a:r>
              <a:rPr lang="en-US" sz="2300" dirty="0" err="1"/>
              <a:t>desde</a:t>
            </a:r>
            <a:r>
              <a:rPr lang="en-US" sz="2300" dirty="0"/>
              <a:t> ambos. </a:t>
            </a:r>
            <a:r>
              <a:rPr lang="en-US" sz="2300" dirty="0" err="1"/>
              <a:t>Estos</a:t>
            </a:r>
            <a:r>
              <a:rPr lang="en-US" sz="2300" dirty="0"/>
              <a:t> </a:t>
            </a:r>
            <a:r>
              <a:rPr lang="en-US" sz="2300" dirty="0" err="1"/>
              <a:t>factores</a:t>
            </a:r>
            <a:r>
              <a:rPr lang="en-US" sz="2300" dirty="0"/>
              <a:t> </a:t>
            </a:r>
            <a:r>
              <a:rPr lang="en-US" sz="2300" dirty="0" err="1"/>
              <a:t>pueden</a:t>
            </a:r>
            <a:r>
              <a:rPr lang="en-US" sz="2300" dirty="0"/>
              <a:t> </a:t>
            </a:r>
            <a:r>
              <a:rPr lang="en-US" sz="2300" dirty="0" err="1"/>
              <a:t>tener</a:t>
            </a:r>
            <a:r>
              <a:rPr lang="en-US" sz="2300" dirty="0"/>
              <a:t> </a:t>
            </a:r>
            <a:r>
              <a:rPr lang="en-US" sz="2300" dirty="0" err="1"/>
              <a:t>una</a:t>
            </a:r>
            <a:r>
              <a:rPr lang="en-US" sz="2300" dirty="0"/>
              <a:t> </a:t>
            </a:r>
            <a:r>
              <a:rPr lang="en-US" sz="2300" dirty="0" err="1"/>
              <a:t>influencia</a:t>
            </a:r>
            <a:r>
              <a:rPr lang="en-US" sz="2300" dirty="0"/>
              <a:t> </a:t>
            </a:r>
            <a:r>
              <a:rPr lang="en-US" sz="2300" dirty="0" err="1"/>
              <a:t>positiva</a:t>
            </a:r>
            <a:r>
              <a:rPr lang="en-US" sz="2300" dirty="0"/>
              <a:t> o </a:t>
            </a:r>
            <a:r>
              <a:rPr lang="en-US" sz="2300" dirty="0" err="1"/>
              <a:t>negativa</a:t>
            </a:r>
            <a:r>
              <a:rPr lang="en-US" sz="2300" dirty="0"/>
              <a:t> en el </a:t>
            </a:r>
            <a:r>
              <a:rPr lang="en-US" sz="2300" dirty="0" err="1"/>
              <a:t>proyecto</a:t>
            </a:r>
            <a:r>
              <a:rPr lang="en-US" sz="2300" dirty="0"/>
              <a:t>; </a:t>
            </a:r>
            <a:r>
              <a:rPr lang="en-US" sz="2300" dirty="0" err="1"/>
              <a:t>p.ej</a:t>
            </a:r>
            <a:r>
              <a:rPr lang="en-US" sz="2300" dirty="0"/>
              <a:t>.; </a:t>
            </a:r>
            <a:r>
              <a:rPr lang="en-US" sz="2300" dirty="0" err="1"/>
              <a:t>a</a:t>
            </a:r>
            <a:r>
              <a:rPr lang="en-US" sz="2300" dirty="0" err="1" smtClean="0"/>
              <a:t>lgunos</a:t>
            </a:r>
            <a:r>
              <a:rPr lang="en-US" sz="2300" dirty="0" smtClean="0"/>
              <a:t> </a:t>
            </a:r>
            <a:r>
              <a:rPr lang="en-US" sz="2300" dirty="0" err="1"/>
              <a:t>factores</a:t>
            </a:r>
            <a:r>
              <a:rPr lang="en-US" sz="2300" dirty="0"/>
              <a:t> </a:t>
            </a:r>
            <a:r>
              <a:rPr lang="en-US" sz="2300" dirty="0" err="1"/>
              <a:t>pueden</a:t>
            </a:r>
            <a:r>
              <a:rPr lang="en-US" sz="2300" dirty="0"/>
              <a:t> </a:t>
            </a:r>
            <a:r>
              <a:rPr lang="en-US" sz="2300" dirty="0" err="1"/>
              <a:t>facilitar</a:t>
            </a:r>
            <a:r>
              <a:rPr lang="en-US" sz="2300" dirty="0"/>
              <a:t> el </a:t>
            </a:r>
            <a:r>
              <a:rPr lang="en-US" sz="2300" dirty="0" err="1"/>
              <a:t>proyecto</a:t>
            </a:r>
            <a:r>
              <a:rPr lang="en-US" sz="2300" dirty="0"/>
              <a:t> y </a:t>
            </a:r>
            <a:r>
              <a:rPr lang="en-US" sz="2300" dirty="0" err="1"/>
              <a:t>otros</a:t>
            </a:r>
            <a:r>
              <a:rPr lang="en-US" sz="2300" dirty="0"/>
              <a:t> </a:t>
            </a:r>
            <a:r>
              <a:rPr lang="en-US" sz="2300" dirty="0" err="1"/>
              <a:t>pueden</a:t>
            </a:r>
            <a:r>
              <a:rPr lang="en-US" sz="2300" dirty="0"/>
              <a:t> </a:t>
            </a:r>
            <a:r>
              <a:rPr lang="en-US" sz="2300" dirty="0" err="1"/>
              <a:t>dar</a:t>
            </a:r>
            <a:r>
              <a:rPr lang="en-US" sz="2300" dirty="0"/>
              <a:t> </a:t>
            </a:r>
            <a:r>
              <a:rPr lang="en-US" sz="2300" dirty="0" err="1"/>
              <a:t>lugar</a:t>
            </a:r>
            <a:r>
              <a:rPr lang="en-US" sz="2300" dirty="0"/>
              <a:t> a </a:t>
            </a:r>
            <a:r>
              <a:rPr lang="en-US" sz="2300" dirty="0" err="1"/>
              <a:t>restricciones</a:t>
            </a:r>
            <a:r>
              <a:rPr lang="en-US" sz="2300" dirty="0"/>
              <a:t>. </a:t>
            </a:r>
            <a:endParaRPr lang="en-US" sz="2300" dirty="0" smtClean="0"/>
          </a:p>
          <a:p>
            <a:pPr>
              <a:buClr>
                <a:schemeClr val="accent2"/>
              </a:buClr>
              <a:buFont typeface="Wingdings" charset="2"/>
              <a:buChar char="v"/>
            </a:pPr>
            <a:r>
              <a:rPr lang="en-US" sz="2300" dirty="0" err="1" smtClean="0"/>
              <a:t>Algunos</a:t>
            </a:r>
            <a:r>
              <a:rPr lang="en-US" sz="2300" dirty="0" smtClean="0"/>
              <a:t> </a:t>
            </a:r>
            <a:r>
              <a:rPr lang="en-US" sz="2300" dirty="0" err="1"/>
              <a:t>tipos</a:t>
            </a:r>
            <a:r>
              <a:rPr lang="en-US" sz="2300" dirty="0"/>
              <a:t> de </a:t>
            </a:r>
            <a:r>
              <a:rPr lang="en-US" sz="2300" dirty="0" err="1"/>
              <a:t>ejemplos</a:t>
            </a:r>
            <a:r>
              <a:rPr lang="en-US" sz="2300" dirty="0"/>
              <a:t> de </a:t>
            </a:r>
            <a:r>
              <a:rPr lang="en-US" sz="2300" dirty="0" err="1"/>
              <a:t>factores</a:t>
            </a:r>
            <a:r>
              <a:rPr lang="en-US" sz="2300" dirty="0"/>
              <a:t> </a:t>
            </a:r>
            <a:r>
              <a:rPr lang="en-US" sz="2300" dirty="0" err="1"/>
              <a:t>ambientales</a:t>
            </a:r>
            <a:r>
              <a:rPr lang="en-US" sz="2300" dirty="0"/>
              <a:t> </a:t>
            </a:r>
            <a:r>
              <a:rPr lang="en-US" sz="2300" dirty="0" err="1"/>
              <a:t>organizacionales</a:t>
            </a:r>
            <a:r>
              <a:rPr lang="en-US" sz="2300" dirty="0"/>
              <a:t> se </a:t>
            </a:r>
            <a:r>
              <a:rPr lang="en-US" sz="2300" dirty="0" err="1"/>
              <a:t>presentan</a:t>
            </a:r>
            <a:r>
              <a:rPr lang="en-US" sz="2300" dirty="0"/>
              <a:t> en la </a:t>
            </a:r>
            <a:r>
              <a:rPr lang="en-US" sz="2300" dirty="0" err="1"/>
              <a:t>Tabla</a:t>
            </a:r>
            <a:r>
              <a:rPr lang="en-US" sz="2300" dirty="0"/>
              <a:t> 2-1</a:t>
            </a:r>
            <a:r>
              <a:rPr lang="en-US" sz="2300" dirty="0" smtClean="0"/>
              <a:t>.</a:t>
            </a:r>
          </a:p>
        </p:txBody>
      </p:sp>
    </p:spTree>
    <p:extLst>
      <p:ext uri="{BB962C8B-B14F-4D97-AF65-F5344CB8AC3E}">
        <p14:creationId xmlns:p14="http://schemas.microsoft.com/office/powerpoint/2010/main" val="861842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7008" y="340113"/>
            <a:ext cx="5102352" cy="1450757"/>
          </a:xfrm>
        </p:spPr>
        <p:txBody>
          <a:bodyPr>
            <a:normAutofit fontScale="90000"/>
          </a:bodyPr>
          <a:lstStyle/>
          <a:p>
            <a:r>
              <a:rPr lang="en-US" dirty="0"/>
              <a:t>Enterprise Environmental Factors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57</a:t>
            </a:fld>
            <a:endParaRPr lang="en-US" sz="1600"/>
          </a:p>
        </p:txBody>
      </p:sp>
      <p:pic>
        <p:nvPicPr>
          <p:cNvPr id="6" name="Imagen 5"/>
          <p:cNvPicPr>
            <a:picLocks noChangeAspect="1"/>
          </p:cNvPicPr>
          <p:nvPr/>
        </p:nvPicPr>
        <p:blipFill>
          <a:blip r:embed="rId2"/>
          <a:stretch>
            <a:fillRect/>
          </a:stretch>
        </p:blipFill>
        <p:spPr>
          <a:xfrm>
            <a:off x="6561494" y="0"/>
            <a:ext cx="5323508" cy="6858000"/>
          </a:xfrm>
          <a:prstGeom prst="rect">
            <a:avLst/>
          </a:prstGeom>
        </p:spPr>
      </p:pic>
      <p:sp>
        <p:nvSpPr>
          <p:cNvPr id="7" name="Marcador de contenido 3"/>
          <p:cNvSpPr>
            <a:spLocks noGrp="1"/>
          </p:cNvSpPr>
          <p:nvPr>
            <p:ph idx="1"/>
          </p:nvPr>
        </p:nvSpPr>
        <p:spPr>
          <a:xfrm>
            <a:off x="850230" y="1938527"/>
            <a:ext cx="5502442" cy="4317893"/>
          </a:xfrm>
        </p:spPr>
        <p:txBody>
          <a:bodyPr>
            <a:normAutofit/>
          </a:bodyPr>
          <a:lstStyle/>
          <a:p>
            <a:pPr>
              <a:buClr>
                <a:schemeClr val="accent2"/>
              </a:buClr>
              <a:buFont typeface="Wingdings" charset="2"/>
              <a:buChar char="v"/>
            </a:pPr>
            <a:r>
              <a:rPr lang="en-US" sz="2300" dirty="0" smtClean="0"/>
              <a:t>La </a:t>
            </a:r>
            <a:r>
              <a:rPr lang="en-US" sz="2300" dirty="0" err="1"/>
              <a:t>identificación</a:t>
            </a:r>
            <a:r>
              <a:rPr lang="en-US" sz="2300" dirty="0"/>
              <a:t> de los </a:t>
            </a:r>
            <a:r>
              <a:rPr lang="en-US" sz="2300" dirty="0" err="1"/>
              <a:t>factores</a:t>
            </a:r>
            <a:r>
              <a:rPr lang="en-US" sz="2300" dirty="0"/>
              <a:t> </a:t>
            </a:r>
            <a:r>
              <a:rPr lang="en-US" sz="2300" dirty="0" smtClean="0"/>
              <a:t>del </a:t>
            </a:r>
            <a:r>
              <a:rPr lang="en-US" sz="2300" dirty="0" err="1" smtClean="0"/>
              <a:t>entorno</a:t>
            </a:r>
            <a:r>
              <a:rPr lang="en-US" sz="2300" dirty="0" smtClean="0"/>
              <a:t> </a:t>
            </a:r>
            <a:r>
              <a:rPr lang="en-US" sz="2300" dirty="0" err="1" smtClean="0"/>
              <a:t>es</a:t>
            </a:r>
            <a:r>
              <a:rPr lang="en-US" sz="2300" dirty="0" smtClean="0"/>
              <a:t> </a:t>
            </a:r>
            <a:r>
              <a:rPr lang="en-US" sz="2300" dirty="0"/>
              <a:t>solo </a:t>
            </a:r>
            <a:r>
              <a:rPr lang="en-US" sz="2300" dirty="0" err="1"/>
              <a:t>una</a:t>
            </a:r>
            <a:r>
              <a:rPr lang="en-US" sz="2300" dirty="0"/>
              <a:t> parte del </a:t>
            </a:r>
            <a:r>
              <a:rPr lang="en-US" sz="2300" dirty="0" err="1"/>
              <a:t>trabajo</a:t>
            </a:r>
            <a:r>
              <a:rPr lang="en-US" sz="2300" dirty="0"/>
              <a:t>, </a:t>
            </a:r>
            <a:r>
              <a:rPr lang="en-US" sz="2300" dirty="0" err="1"/>
              <a:t>ya</a:t>
            </a:r>
            <a:r>
              <a:rPr lang="en-US" sz="2300" dirty="0"/>
              <a:t> </a:t>
            </a:r>
            <a:r>
              <a:rPr lang="en-US" sz="2300" dirty="0" err="1"/>
              <a:t>que</a:t>
            </a:r>
            <a:r>
              <a:rPr lang="en-US" sz="2300" dirty="0"/>
              <a:t> </a:t>
            </a:r>
            <a:r>
              <a:rPr lang="en-US" sz="2300" dirty="0" err="1"/>
              <a:t>debe</a:t>
            </a:r>
            <a:r>
              <a:rPr lang="en-US" sz="2300" dirty="0"/>
              <a:t> </a:t>
            </a:r>
            <a:r>
              <a:rPr lang="en-US" sz="2300" dirty="0" err="1"/>
              <a:t>usar</a:t>
            </a:r>
            <a:r>
              <a:rPr lang="en-US" sz="2300" dirty="0"/>
              <a:t> los </a:t>
            </a:r>
            <a:r>
              <a:rPr lang="en-US" sz="2300" dirty="0" err="1"/>
              <a:t>factores</a:t>
            </a:r>
            <a:r>
              <a:rPr lang="en-US" sz="2300" dirty="0"/>
              <a:t> </a:t>
            </a:r>
            <a:r>
              <a:rPr lang="en-US" sz="2300" dirty="0" err="1"/>
              <a:t>positivos</a:t>
            </a:r>
            <a:r>
              <a:rPr lang="en-US" sz="2300" dirty="0"/>
              <a:t> para </a:t>
            </a:r>
            <a:r>
              <a:rPr lang="en-US" sz="2300" dirty="0" err="1"/>
              <a:t>ayudar</a:t>
            </a:r>
            <a:r>
              <a:rPr lang="en-US" sz="2300" dirty="0"/>
              <a:t> al </a:t>
            </a:r>
            <a:r>
              <a:rPr lang="en-US" sz="2300" dirty="0" err="1"/>
              <a:t>proyecto</a:t>
            </a:r>
            <a:r>
              <a:rPr lang="en-US" sz="2300" dirty="0"/>
              <a:t> y </a:t>
            </a:r>
            <a:r>
              <a:rPr lang="en-US" sz="2300" dirty="0" err="1"/>
              <a:t>tratar</a:t>
            </a:r>
            <a:r>
              <a:rPr lang="en-US" sz="2300" dirty="0"/>
              <a:t> de </a:t>
            </a:r>
            <a:r>
              <a:rPr lang="en-US" sz="2300" dirty="0" err="1"/>
              <a:t>tomar</a:t>
            </a:r>
            <a:r>
              <a:rPr lang="en-US" sz="2300" dirty="0"/>
              <a:t> </a:t>
            </a:r>
            <a:r>
              <a:rPr lang="en-US" sz="2300" dirty="0" err="1"/>
              <a:t>medidas</a:t>
            </a:r>
            <a:r>
              <a:rPr lang="en-US" sz="2300" dirty="0"/>
              <a:t> para </a:t>
            </a:r>
            <a:r>
              <a:rPr lang="en-US" sz="2300" dirty="0" err="1"/>
              <a:t>minimizar</a:t>
            </a:r>
            <a:r>
              <a:rPr lang="en-US" sz="2300" dirty="0"/>
              <a:t> el </a:t>
            </a:r>
            <a:r>
              <a:rPr lang="en-US" sz="2300" dirty="0" err="1"/>
              <a:t>efecto</a:t>
            </a:r>
            <a:r>
              <a:rPr lang="en-US" sz="2300" dirty="0"/>
              <a:t> en el </a:t>
            </a:r>
            <a:r>
              <a:rPr lang="en-US" sz="2300" dirty="0" err="1"/>
              <a:t>proyecto</a:t>
            </a:r>
            <a:r>
              <a:rPr lang="en-US" sz="2300" dirty="0"/>
              <a:t> de los </a:t>
            </a:r>
            <a:r>
              <a:rPr lang="en-US" sz="2300" dirty="0" err="1"/>
              <a:t>factores</a:t>
            </a:r>
            <a:r>
              <a:rPr lang="en-US" sz="2300" dirty="0"/>
              <a:t> </a:t>
            </a:r>
            <a:r>
              <a:rPr lang="en-US" sz="2300" dirty="0" err="1" smtClean="0"/>
              <a:t>negativos</a:t>
            </a:r>
            <a:r>
              <a:rPr lang="en-US" sz="2300" dirty="0" smtClean="0"/>
              <a:t>.</a:t>
            </a:r>
          </a:p>
          <a:p>
            <a:pPr>
              <a:buClr>
                <a:schemeClr val="accent2"/>
              </a:buClr>
              <a:buFont typeface="Wingdings" charset="2"/>
              <a:buChar char="v"/>
            </a:pPr>
            <a:r>
              <a:rPr lang="en-US" sz="2300" dirty="0" smtClean="0"/>
              <a:t> </a:t>
            </a:r>
            <a:r>
              <a:rPr lang="en-US" sz="2300" dirty="0" err="1"/>
              <a:t>Tenga</a:t>
            </a:r>
            <a:r>
              <a:rPr lang="en-US" sz="2300" dirty="0"/>
              <a:t> en </a:t>
            </a:r>
            <a:r>
              <a:rPr lang="en-US" sz="2300" dirty="0" err="1"/>
              <a:t>cuenta</a:t>
            </a:r>
            <a:r>
              <a:rPr lang="en-US" sz="2300" dirty="0"/>
              <a:t> </a:t>
            </a:r>
            <a:r>
              <a:rPr lang="en-US" sz="2300" dirty="0" err="1"/>
              <a:t>que</a:t>
            </a:r>
            <a:r>
              <a:rPr lang="en-US" sz="2300" dirty="0"/>
              <a:t> los </a:t>
            </a:r>
            <a:r>
              <a:rPr lang="en-US" sz="2300" dirty="0" err="1"/>
              <a:t>factores</a:t>
            </a:r>
            <a:r>
              <a:rPr lang="en-US" sz="2300" dirty="0"/>
              <a:t> del </a:t>
            </a:r>
            <a:r>
              <a:rPr lang="en-US" sz="2300" dirty="0" err="1"/>
              <a:t>entorno</a:t>
            </a:r>
            <a:r>
              <a:rPr lang="en-US" sz="2300" dirty="0"/>
              <a:t> </a:t>
            </a:r>
            <a:r>
              <a:rPr lang="en-US" sz="2300" dirty="0" err="1"/>
              <a:t>pueden</a:t>
            </a:r>
            <a:r>
              <a:rPr lang="en-US" sz="2300" dirty="0"/>
              <a:t> </a:t>
            </a:r>
            <a:r>
              <a:rPr lang="en-US" sz="2300" dirty="0" err="1"/>
              <a:t>ser</a:t>
            </a:r>
            <a:r>
              <a:rPr lang="en-US" sz="2300" dirty="0"/>
              <a:t> </a:t>
            </a:r>
            <a:r>
              <a:rPr lang="en-US" sz="2300" dirty="0" err="1"/>
              <a:t>internos</a:t>
            </a:r>
            <a:r>
              <a:rPr lang="en-US" sz="2300" dirty="0"/>
              <a:t> a la </a:t>
            </a:r>
            <a:r>
              <a:rPr lang="en-US" sz="2300" dirty="0" err="1"/>
              <a:t>organización</a:t>
            </a:r>
            <a:r>
              <a:rPr lang="en-US" sz="2300" dirty="0"/>
              <a:t> </a:t>
            </a:r>
            <a:r>
              <a:rPr lang="en-US" sz="2300" dirty="0" err="1"/>
              <a:t>ejecutante</a:t>
            </a:r>
            <a:r>
              <a:rPr lang="en-US" sz="2300" dirty="0"/>
              <a:t>, </a:t>
            </a:r>
            <a:r>
              <a:rPr lang="en-US" sz="2300" dirty="0" err="1"/>
              <a:t>como</a:t>
            </a:r>
            <a:r>
              <a:rPr lang="en-US" sz="2300" dirty="0"/>
              <a:t> la </a:t>
            </a:r>
            <a:r>
              <a:rPr lang="en-US" sz="2300" dirty="0" err="1"/>
              <a:t>cultura</a:t>
            </a:r>
            <a:r>
              <a:rPr lang="en-US" sz="2300" dirty="0"/>
              <a:t> de la </a:t>
            </a:r>
            <a:r>
              <a:rPr lang="en-US" sz="2300" dirty="0" err="1"/>
              <a:t>organización</a:t>
            </a:r>
            <a:r>
              <a:rPr lang="en-US" sz="2300" dirty="0"/>
              <a:t>, o </a:t>
            </a:r>
            <a:r>
              <a:rPr lang="en-US" sz="2300" dirty="0" err="1"/>
              <a:t>externos</a:t>
            </a:r>
            <a:r>
              <a:rPr lang="en-US" sz="2300" dirty="0"/>
              <a:t> a la </a:t>
            </a:r>
            <a:r>
              <a:rPr lang="en-US" sz="2300" dirty="0" err="1"/>
              <a:t>organización</a:t>
            </a:r>
            <a:r>
              <a:rPr lang="en-US" sz="2300" dirty="0"/>
              <a:t>, </a:t>
            </a:r>
            <a:r>
              <a:rPr lang="en-US" sz="2300" dirty="0" err="1"/>
              <a:t>como</a:t>
            </a:r>
            <a:r>
              <a:rPr lang="en-US" sz="2300" dirty="0"/>
              <a:t> </a:t>
            </a:r>
            <a:r>
              <a:rPr lang="en-US" sz="2300" dirty="0" err="1"/>
              <a:t>las</a:t>
            </a:r>
            <a:r>
              <a:rPr lang="en-US" sz="2300" dirty="0"/>
              <a:t> </a:t>
            </a:r>
            <a:r>
              <a:rPr lang="en-US" sz="2300" dirty="0" err="1"/>
              <a:t>condiciones</a:t>
            </a:r>
            <a:r>
              <a:rPr lang="en-US" sz="2300" dirty="0"/>
              <a:t> del </a:t>
            </a:r>
            <a:r>
              <a:rPr lang="en-US" sz="2300" dirty="0" err="1"/>
              <a:t>mercado</a:t>
            </a:r>
            <a:r>
              <a:rPr lang="en-US" sz="2300" dirty="0"/>
              <a:t>. </a:t>
            </a:r>
          </a:p>
        </p:txBody>
      </p:sp>
    </p:spTree>
    <p:extLst>
      <p:ext uri="{BB962C8B-B14F-4D97-AF65-F5344CB8AC3E}">
        <p14:creationId xmlns:p14="http://schemas.microsoft.com/office/powerpoint/2010/main" val="18658335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58</a:t>
            </a:fld>
            <a:endParaRPr lang="en-US" sz="1600"/>
          </a:p>
        </p:txBody>
      </p:sp>
      <p:sp>
        <p:nvSpPr>
          <p:cNvPr id="4" name="Marcador de contenido 3"/>
          <p:cNvSpPr>
            <a:spLocks noGrp="1"/>
          </p:cNvSpPr>
          <p:nvPr>
            <p:ph idx="1"/>
          </p:nvPr>
        </p:nvSpPr>
        <p:spPr>
          <a:xfrm>
            <a:off x="1097280" y="1975104"/>
            <a:ext cx="10058400" cy="3893990"/>
          </a:xfrm>
        </p:spPr>
        <p:txBody>
          <a:bodyPr>
            <a:noAutofit/>
          </a:bodyPr>
          <a:lstStyle/>
          <a:p>
            <a:pPr>
              <a:spcBef>
                <a:spcPts val="500"/>
              </a:spcBef>
              <a:buClr>
                <a:schemeClr val="accent2"/>
              </a:buClr>
              <a:buFont typeface="Wingdings" charset="2"/>
              <a:buChar char="v"/>
            </a:pPr>
            <a:r>
              <a:rPr lang="en-US" sz="2200" dirty="0"/>
              <a:t>L</a:t>
            </a:r>
            <a:r>
              <a:rPr lang="en-US" sz="2200" dirty="0" smtClean="0"/>
              <a:t>os </a:t>
            </a:r>
            <a:r>
              <a:rPr lang="en-US" sz="2200" dirty="0" err="1"/>
              <a:t>activos</a:t>
            </a:r>
            <a:r>
              <a:rPr lang="en-US" sz="2200" dirty="0"/>
              <a:t> del </a:t>
            </a:r>
            <a:r>
              <a:rPr lang="en-US" sz="2200" dirty="0" err="1"/>
              <a:t>proceso</a:t>
            </a:r>
            <a:r>
              <a:rPr lang="en-US" sz="2200" dirty="0"/>
              <a:t> </a:t>
            </a:r>
            <a:r>
              <a:rPr lang="en-US" sz="2200" dirty="0" err="1"/>
              <a:t>organizativo</a:t>
            </a:r>
            <a:r>
              <a:rPr lang="en-US" sz="2200" dirty="0"/>
              <a:t> son </a:t>
            </a:r>
            <a:r>
              <a:rPr lang="en-US" sz="2200" dirty="0" err="1" smtClean="0"/>
              <a:t>internos</a:t>
            </a:r>
            <a:r>
              <a:rPr lang="en-US" sz="2200" dirty="0" smtClean="0"/>
              <a:t> a la </a:t>
            </a:r>
            <a:r>
              <a:rPr lang="en-US" sz="2200" dirty="0" err="1" smtClean="0"/>
              <a:t>organizaci</a:t>
            </a:r>
            <a:r>
              <a:rPr lang="es-ES" sz="2200" dirty="0" err="1" smtClean="0"/>
              <a:t>ón</a:t>
            </a:r>
            <a:r>
              <a:rPr lang="en-US" sz="2200" dirty="0" smtClean="0"/>
              <a:t>.</a:t>
            </a:r>
            <a:endParaRPr lang="en-US" sz="2200" dirty="0"/>
          </a:p>
          <a:p>
            <a:pPr>
              <a:spcBef>
                <a:spcPts val="500"/>
              </a:spcBef>
              <a:buClr>
                <a:schemeClr val="accent2"/>
              </a:buClr>
              <a:buFont typeface="Wingdings" charset="2"/>
              <a:buChar char="v"/>
            </a:pPr>
            <a:r>
              <a:rPr lang="en-US" sz="2200" dirty="0" err="1" smtClean="0"/>
              <a:t>Estos</a:t>
            </a:r>
            <a:r>
              <a:rPr lang="en-US" sz="2200" dirty="0" smtClean="0"/>
              <a:t> </a:t>
            </a:r>
            <a:r>
              <a:rPr lang="en-US" sz="2200" dirty="0"/>
              <a:t>son los </a:t>
            </a:r>
            <a:r>
              <a:rPr lang="en-US" sz="2200" dirty="0" err="1"/>
              <a:t>procesos</a:t>
            </a:r>
            <a:r>
              <a:rPr lang="en-US" sz="2200" dirty="0"/>
              <a:t> o </a:t>
            </a:r>
            <a:r>
              <a:rPr lang="en-US" sz="2200" dirty="0" err="1"/>
              <a:t>activos</a:t>
            </a:r>
            <a:r>
              <a:rPr lang="en-US" sz="2200" dirty="0"/>
              <a:t> </a:t>
            </a:r>
            <a:r>
              <a:rPr lang="en-US" sz="2200" dirty="0" err="1" smtClean="0"/>
              <a:t>que</a:t>
            </a:r>
            <a:r>
              <a:rPr lang="en-US" sz="2200" dirty="0" smtClean="0"/>
              <a:t> </a:t>
            </a:r>
            <a:r>
              <a:rPr lang="en-US" sz="2200" dirty="0"/>
              <a:t>se </a:t>
            </a:r>
            <a:r>
              <a:rPr lang="en-US" sz="2200" dirty="0" err="1"/>
              <a:t>pueden</a:t>
            </a:r>
            <a:r>
              <a:rPr lang="en-US" sz="2200" dirty="0"/>
              <a:t> </a:t>
            </a:r>
            <a:r>
              <a:rPr lang="en-US" sz="2200" dirty="0" err="1"/>
              <a:t>usar</a:t>
            </a:r>
            <a:r>
              <a:rPr lang="en-US" sz="2200" dirty="0"/>
              <a:t> para </a:t>
            </a:r>
            <a:r>
              <a:rPr lang="en-US" sz="2200" dirty="0" err="1"/>
              <a:t>ayudar</a:t>
            </a:r>
            <a:r>
              <a:rPr lang="en-US" sz="2200" dirty="0"/>
              <a:t> al </a:t>
            </a:r>
            <a:r>
              <a:rPr lang="en-US" sz="2200" dirty="0" err="1"/>
              <a:t>proyecto</a:t>
            </a:r>
            <a:r>
              <a:rPr lang="en-US" sz="2200" dirty="0"/>
              <a:t> a </a:t>
            </a:r>
            <a:r>
              <a:rPr lang="en-US" sz="2200" dirty="0" err="1"/>
              <a:t>comenzar</a:t>
            </a:r>
            <a:r>
              <a:rPr lang="en-US" sz="2200" dirty="0"/>
              <a:t> y </a:t>
            </a:r>
            <a:r>
              <a:rPr lang="en-US" sz="2200" dirty="0" err="1"/>
              <a:t>tener</a:t>
            </a:r>
            <a:r>
              <a:rPr lang="en-US" sz="2200" dirty="0"/>
              <a:t> </a:t>
            </a:r>
            <a:r>
              <a:rPr lang="en-US" sz="2200" dirty="0" err="1"/>
              <a:t>éxito</a:t>
            </a:r>
            <a:r>
              <a:rPr lang="en-US" sz="2200" dirty="0"/>
              <a:t>. </a:t>
            </a:r>
            <a:endParaRPr lang="en-US" sz="2200" dirty="0" smtClean="0"/>
          </a:p>
          <a:p>
            <a:pPr>
              <a:spcBef>
                <a:spcPts val="500"/>
              </a:spcBef>
              <a:buClr>
                <a:schemeClr val="accent2"/>
              </a:buClr>
              <a:buFont typeface="Wingdings" charset="2"/>
              <a:buChar char="v"/>
            </a:pPr>
            <a:r>
              <a:rPr lang="en-US" sz="2200" dirty="0" smtClean="0"/>
              <a:t>Los </a:t>
            </a:r>
            <a:r>
              <a:rPr lang="en-US" sz="2200" dirty="0" err="1"/>
              <a:t>activos</a:t>
            </a:r>
            <a:r>
              <a:rPr lang="en-US" sz="2200" dirty="0"/>
              <a:t> de </a:t>
            </a:r>
            <a:r>
              <a:rPr lang="en-US" sz="2200" dirty="0" err="1"/>
              <a:t>procesos</a:t>
            </a:r>
            <a:r>
              <a:rPr lang="en-US" sz="2200" dirty="0"/>
              <a:t> </a:t>
            </a:r>
            <a:r>
              <a:rPr lang="en-US" sz="2200" dirty="0" err="1"/>
              <a:t>organizacionales</a:t>
            </a:r>
            <a:r>
              <a:rPr lang="en-US" sz="2200" dirty="0"/>
              <a:t> </a:t>
            </a:r>
            <a:r>
              <a:rPr lang="en-US" sz="2200" dirty="0" err="1"/>
              <a:t>generalmente</a:t>
            </a:r>
            <a:r>
              <a:rPr lang="en-US" sz="2200" dirty="0"/>
              <a:t> se </a:t>
            </a:r>
            <a:r>
              <a:rPr lang="en-US" sz="2200" dirty="0" err="1"/>
              <a:t>agrupan</a:t>
            </a:r>
            <a:r>
              <a:rPr lang="en-US" sz="2200" dirty="0"/>
              <a:t> en dos </a:t>
            </a:r>
            <a:r>
              <a:rPr lang="en-US" sz="2200" dirty="0" err="1"/>
              <a:t>categorías</a:t>
            </a:r>
            <a:r>
              <a:rPr lang="en-US" sz="2200" dirty="0"/>
              <a:t>: </a:t>
            </a:r>
            <a:r>
              <a:rPr lang="en-US" sz="2200" i="1" dirty="0" err="1"/>
              <a:t>procesos</a:t>
            </a:r>
            <a:r>
              <a:rPr lang="en-US" sz="2200" i="1" dirty="0"/>
              <a:t> y </a:t>
            </a:r>
            <a:r>
              <a:rPr lang="en-US" sz="2200" i="1" dirty="0" err="1"/>
              <a:t>procedimientos</a:t>
            </a:r>
            <a:r>
              <a:rPr lang="en-US" sz="2200" dirty="0"/>
              <a:t> para </a:t>
            </a:r>
            <a:r>
              <a:rPr lang="en-US" sz="2200" dirty="0" err="1"/>
              <a:t>llevar</a:t>
            </a:r>
            <a:r>
              <a:rPr lang="en-US" sz="2200" dirty="0"/>
              <a:t> a </a:t>
            </a:r>
            <a:r>
              <a:rPr lang="en-US" sz="2200" dirty="0" err="1"/>
              <a:t>cabo</a:t>
            </a:r>
            <a:r>
              <a:rPr lang="en-US" sz="2200" dirty="0"/>
              <a:t> el </a:t>
            </a:r>
            <a:r>
              <a:rPr lang="en-US" sz="2200" dirty="0" err="1"/>
              <a:t>trabajo</a:t>
            </a:r>
            <a:r>
              <a:rPr lang="en-US" sz="2200" dirty="0"/>
              <a:t>, y </a:t>
            </a:r>
            <a:r>
              <a:rPr lang="en-US" sz="2200" dirty="0" err="1"/>
              <a:t>una</a:t>
            </a:r>
            <a:r>
              <a:rPr lang="en-US" sz="2200" dirty="0"/>
              <a:t> </a:t>
            </a:r>
            <a:r>
              <a:rPr lang="en-US" sz="2200" i="1" dirty="0"/>
              <a:t>base de </a:t>
            </a:r>
            <a:r>
              <a:rPr lang="en-US" sz="2200" i="1" dirty="0" err="1"/>
              <a:t>datos</a:t>
            </a:r>
            <a:r>
              <a:rPr lang="en-US" sz="2200" i="1" dirty="0"/>
              <a:t> de </a:t>
            </a:r>
            <a:r>
              <a:rPr lang="en-US" sz="2200" i="1" dirty="0" err="1"/>
              <a:t>conocimiento</a:t>
            </a:r>
            <a:r>
              <a:rPr lang="en-US" sz="2200" dirty="0"/>
              <a:t> </a:t>
            </a:r>
            <a:r>
              <a:rPr lang="en-US" sz="2200" dirty="0" err="1"/>
              <a:t>corporativo</a:t>
            </a:r>
            <a:r>
              <a:rPr lang="en-US" sz="2200" dirty="0"/>
              <a:t> para </a:t>
            </a:r>
            <a:r>
              <a:rPr lang="en-US" sz="2200" dirty="0" err="1"/>
              <a:t>almacenar</a:t>
            </a:r>
            <a:r>
              <a:rPr lang="en-US" sz="2200" dirty="0"/>
              <a:t> y </a:t>
            </a:r>
            <a:r>
              <a:rPr lang="en-US" sz="2200" dirty="0" err="1"/>
              <a:t>recuperar</a:t>
            </a:r>
            <a:r>
              <a:rPr lang="en-US" sz="2200" dirty="0"/>
              <a:t> </a:t>
            </a:r>
            <a:r>
              <a:rPr lang="en-US" sz="2200" dirty="0" err="1"/>
              <a:t>información</a:t>
            </a:r>
            <a:r>
              <a:rPr lang="en-US" sz="2200" dirty="0"/>
              <a:t>. </a:t>
            </a:r>
            <a:endParaRPr lang="en-US" sz="2200" dirty="0" smtClean="0"/>
          </a:p>
          <a:p>
            <a:pPr>
              <a:spcBef>
                <a:spcPts val="500"/>
              </a:spcBef>
              <a:buClr>
                <a:schemeClr val="accent2"/>
              </a:buClr>
              <a:buFont typeface="Wingdings" charset="2"/>
              <a:buChar char="v"/>
            </a:pPr>
            <a:r>
              <a:rPr lang="en-US" sz="2200" dirty="0" err="1" smtClean="0"/>
              <a:t>Por</a:t>
            </a:r>
            <a:r>
              <a:rPr lang="en-US" sz="2200" dirty="0" smtClean="0"/>
              <a:t> </a:t>
            </a:r>
            <a:r>
              <a:rPr lang="en-US" sz="2200" dirty="0" err="1"/>
              <a:t>ejemplo</a:t>
            </a:r>
            <a:r>
              <a:rPr lang="en-US" sz="2200" dirty="0"/>
              <a:t>, la </a:t>
            </a:r>
            <a:r>
              <a:rPr lang="en-US" sz="2200" dirty="0" err="1"/>
              <a:t>organización</a:t>
            </a:r>
            <a:r>
              <a:rPr lang="en-US" sz="2200" dirty="0"/>
              <a:t> </a:t>
            </a:r>
            <a:r>
              <a:rPr lang="en-US" sz="2200" dirty="0" err="1"/>
              <a:t>ejecutante</a:t>
            </a:r>
            <a:r>
              <a:rPr lang="en-US" sz="2200" dirty="0"/>
              <a:t> </a:t>
            </a:r>
            <a:r>
              <a:rPr lang="en-US" sz="2200" dirty="0" err="1"/>
              <a:t>podría</a:t>
            </a:r>
            <a:r>
              <a:rPr lang="en-US" sz="2200" dirty="0"/>
              <a:t> </a:t>
            </a:r>
            <a:r>
              <a:rPr lang="en-US" sz="2200" dirty="0" err="1"/>
              <a:t>tener</a:t>
            </a:r>
            <a:r>
              <a:rPr lang="en-US" sz="2200" dirty="0"/>
              <a:t> </a:t>
            </a:r>
            <a:r>
              <a:rPr lang="en-US" sz="2200" dirty="0" err="1"/>
              <a:t>sus</a:t>
            </a:r>
            <a:r>
              <a:rPr lang="en-US" sz="2200" dirty="0"/>
              <a:t> </a:t>
            </a:r>
            <a:r>
              <a:rPr lang="en-US" sz="2200" dirty="0" err="1"/>
              <a:t>propias</a:t>
            </a:r>
            <a:r>
              <a:rPr lang="en-US" sz="2200" dirty="0"/>
              <a:t> </a:t>
            </a:r>
            <a:r>
              <a:rPr lang="en-US" sz="2200" dirty="0" err="1"/>
              <a:t>pautas</a:t>
            </a:r>
            <a:r>
              <a:rPr lang="en-US" sz="2200" dirty="0"/>
              <a:t>, </a:t>
            </a:r>
            <a:r>
              <a:rPr lang="en-US" sz="2200" dirty="0" err="1"/>
              <a:t>políticas</a:t>
            </a:r>
            <a:r>
              <a:rPr lang="en-US" sz="2200" dirty="0"/>
              <a:t> y </a:t>
            </a:r>
            <a:r>
              <a:rPr lang="en-US" sz="2200" dirty="0" err="1"/>
              <a:t>procedimientos</a:t>
            </a:r>
            <a:r>
              <a:rPr lang="en-US" sz="2200" dirty="0"/>
              <a:t> </a:t>
            </a:r>
            <a:r>
              <a:rPr lang="en-US" sz="2200" dirty="0" err="1"/>
              <a:t>cuyo</a:t>
            </a:r>
            <a:r>
              <a:rPr lang="en-US" sz="2200" dirty="0"/>
              <a:t> </a:t>
            </a:r>
            <a:r>
              <a:rPr lang="en-US" sz="2200" dirty="0" err="1"/>
              <a:t>efecto</a:t>
            </a:r>
            <a:r>
              <a:rPr lang="en-US" sz="2200" dirty="0"/>
              <a:t> en el </a:t>
            </a:r>
            <a:r>
              <a:rPr lang="en-US" sz="2200" dirty="0" err="1"/>
              <a:t>proyecto</a:t>
            </a:r>
            <a:r>
              <a:rPr lang="en-US" sz="2200" dirty="0"/>
              <a:t> </a:t>
            </a:r>
            <a:r>
              <a:rPr lang="en-US" sz="2200" dirty="0" err="1"/>
              <a:t>debe</a:t>
            </a:r>
            <a:r>
              <a:rPr lang="en-US" sz="2200" dirty="0"/>
              <a:t> </a:t>
            </a:r>
            <a:r>
              <a:rPr lang="en-US" sz="2200" dirty="0" err="1"/>
              <a:t>tener</a:t>
            </a:r>
            <a:r>
              <a:rPr lang="en-US" sz="2200" dirty="0"/>
              <a:t> en </a:t>
            </a:r>
            <a:r>
              <a:rPr lang="en-US" sz="2200" dirty="0" err="1"/>
              <a:t>cuenta</a:t>
            </a:r>
            <a:r>
              <a:rPr lang="en-US" sz="2200" dirty="0"/>
              <a:t> al </a:t>
            </a:r>
            <a:r>
              <a:rPr lang="en-US" sz="2200" dirty="0" err="1"/>
              <a:t>desarrollar</a:t>
            </a:r>
            <a:r>
              <a:rPr lang="en-US" sz="2200" dirty="0"/>
              <a:t> </a:t>
            </a:r>
            <a:r>
              <a:rPr lang="en-US" sz="2200" dirty="0" smtClean="0"/>
              <a:t>el project chart y </a:t>
            </a:r>
            <a:r>
              <a:rPr lang="en-US" sz="2200" dirty="0" err="1"/>
              <a:t>otros</a:t>
            </a:r>
            <a:r>
              <a:rPr lang="en-US" sz="2200" dirty="0"/>
              <a:t> </a:t>
            </a:r>
            <a:r>
              <a:rPr lang="en-US" sz="2200" dirty="0" err="1"/>
              <a:t>documentos</a:t>
            </a:r>
            <a:r>
              <a:rPr lang="en-US" sz="2200" dirty="0"/>
              <a:t> del </a:t>
            </a:r>
            <a:r>
              <a:rPr lang="en-US" sz="2200" dirty="0" err="1" smtClean="0"/>
              <a:t>proyecto</a:t>
            </a:r>
            <a:r>
              <a:rPr lang="en-US" sz="2200" dirty="0" smtClean="0"/>
              <a:t>. </a:t>
            </a:r>
          </a:p>
          <a:p>
            <a:pPr>
              <a:spcBef>
                <a:spcPts val="500"/>
              </a:spcBef>
              <a:buClr>
                <a:schemeClr val="accent2"/>
              </a:buClr>
              <a:buFont typeface="Wingdings" charset="2"/>
              <a:buChar char="v"/>
            </a:pPr>
            <a:r>
              <a:rPr lang="en-US" sz="2200" dirty="0" err="1" smtClean="0"/>
              <a:t>Otro</a:t>
            </a:r>
            <a:r>
              <a:rPr lang="en-US" sz="2200" dirty="0" smtClean="0"/>
              <a:t> </a:t>
            </a:r>
            <a:r>
              <a:rPr lang="en-US" sz="2200" dirty="0" err="1"/>
              <a:t>ejemplo</a:t>
            </a:r>
            <a:r>
              <a:rPr lang="en-US" sz="2200" dirty="0"/>
              <a:t> de los </a:t>
            </a:r>
            <a:r>
              <a:rPr lang="en-US" sz="2200" dirty="0" err="1"/>
              <a:t>activos</a:t>
            </a:r>
            <a:r>
              <a:rPr lang="en-US" sz="2200" dirty="0"/>
              <a:t> de </a:t>
            </a:r>
            <a:r>
              <a:rPr lang="en-US" sz="2200" dirty="0" err="1"/>
              <a:t>proceso</a:t>
            </a:r>
            <a:r>
              <a:rPr lang="en-US" sz="2200" dirty="0"/>
              <a:t> de </a:t>
            </a:r>
            <a:r>
              <a:rPr lang="en-US" sz="2200" dirty="0" err="1"/>
              <a:t>una</a:t>
            </a:r>
            <a:r>
              <a:rPr lang="en-US" sz="2200" dirty="0"/>
              <a:t> </a:t>
            </a:r>
            <a:r>
              <a:rPr lang="en-US" sz="2200" dirty="0" err="1"/>
              <a:t>organización</a:t>
            </a:r>
            <a:r>
              <a:rPr lang="en-US" sz="2200" dirty="0"/>
              <a:t> </a:t>
            </a:r>
            <a:r>
              <a:rPr lang="en-US" sz="2200" dirty="0" err="1"/>
              <a:t>es</a:t>
            </a:r>
            <a:r>
              <a:rPr lang="en-US" sz="2200" dirty="0"/>
              <a:t> el </a:t>
            </a:r>
            <a:r>
              <a:rPr lang="en-US" sz="2200" dirty="0" err="1"/>
              <a:t>conocimiento</a:t>
            </a:r>
            <a:r>
              <a:rPr lang="en-US" sz="2200" dirty="0"/>
              <a:t> y el </a:t>
            </a:r>
            <a:r>
              <a:rPr lang="en-US" sz="2200" dirty="0" err="1"/>
              <a:t>aprendizaje</a:t>
            </a:r>
            <a:r>
              <a:rPr lang="en-US" sz="2200" dirty="0"/>
              <a:t> </a:t>
            </a:r>
            <a:r>
              <a:rPr lang="en-US" sz="2200" dirty="0" err="1"/>
              <a:t>adquirido</a:t>
            </a:r>
            <a:r>
              <a:rPr lang="en-US" sz="2200" dirty="0"/>
              <a:t> de </a:t>
            </a:r>
            <a:r>
              <a:rPr lang="en-US" sz="2200" dirty="0" smtClean="0"/>
              <a:t>los </a:t>
            </a:r>
            <a:r>
              <a:rPr lang="en-US" sz="2200" dirty="0" err="1" smtClean="0"/>
              <a:t>proyectos</a:t>
            </a:r>
            <a:r>
              <a:rPr lang="en-US" sz="2200" dirty="0" smtClean="0"/>
              <a:t> </a:t>
            </a:r>
            <a:r>
              <a:rPr lang="en-US" sz="2200" dirty="0" err="1"/>
              <a:t>anteriores</a:t>
            </a:r>
            <a:r>
              <a:rPr lang="en-US" sz="2200" dirty="0"/>
              <a:t>. La </a:t>
            </a:r>
            <a:r>
              <a:rPr lang="en-US" sz="2200" dirty="0" err="1"/>
              <a:t>siguiente</a:t>
            </a:r>
            <a:r>
              <a:rPr lang="en-US" sz="2200" dirty="0"/>
              <a:t> </a:t>
            </a:r>
            <a:r>
              <a:rPr lang="en-US" sz="2200" dirty="0" err="1"/>
              <a:t>lista</a:t>
            </a:r>
            <a:r>
              <a:rPr lang="en-US" sz="2200" dirty="0"/>
              <a:t> </a:t>
            </a:r>
            <a:r>
              <a:rPr lang="en-US" sz="2200" dirty="0" err="1"/>
              <a:t>contiene</a:t>
            </a:r>
            <a:r>
              <a:rPr lang="en-US" sz="2200" dirty="0"/>
              <a:t> </a:t>
            </a:r>
            <a:r>
              <a:rPr lang="en-US" sz="2200" dirty="0" err="1"/>
              <a:t>algunos</a:t>
            </a:r>
            <a:r>
              <a:rPr lang="en-US" sz="2200" dirty="0"/>
              <a:t> </a:t>
            </a:r>
            <a:r>
              <a:rPr lang="en-US" sz="2200" dirty="0" err="1"/>
              <a:t>elementos</a:t>
            </a:r>
            <a:r>
              <a:rPr lang="en-US" sz="2200" dirty="0"/>
              <a:t> de </a:t>
            </a:r>
            <a:r>
              <a:rPr lang="en-US" sz="2200" dirty="0" err="1"/>
              <a:t>ambas</a:t>
            </a:r>
            <a:r>
              <a:rPr lang="en-US" sz="2200" dirty="0"/>
              <a:t> </a:t>
            </a:r>
            <a:r>
              <a:rPr lang="en-US" sz="2200" dirty="0" err="1"/>
              <a:t>categorías</a:t>
            </a:r>
            <a:r>
              <a:rPr lang="en-US" sz="2200" dirty="0"/>
              <a:t>: </a:t>
            </a:r>
            <a:r>
              <a:rPr lang="en-US" sz="2200" dirty="0" err="1"/>
              <a:t>procesos</a:t>
            </a:r>
            <a:r>
              <a:rPr lang="en-US" sz="2200" dirty="0"/>
              <a:t> y </a:t>
            </a:r>
            <a:r>
              <a:rPr lang="en-US" sz="2200" dirty="0" err="1"/>
              <a:t>procedimientos</a:t>
            </a:r>
            <a:r>
              <a:rPr lang="en-US" sz="2200" dirty="0"/>
              <a:t> y la base de </a:t>
            </a:r>
            <a:r>
              <a:rPr lang="en-US" sz="2200" dirty="0" err="1"/>
              <a:t>datos</a:t>
            </a:r>
            <a:r>
              <a:rPr lang="en-US" sz="2200" dirty="0"/>
              <a:t> de </a:t>
            </a:r>
            <a:r>
              <a:rPr lang="en-US" sz="2200" dirty="0" err="1" smtClean="0"/>
              <a:t>conocimiento</a:t>
            </a:r>
            <a:r>
              <a:rPr lang="en-US" sz="2200" dirty="0" smtClean="0"/>
              <a:t>.</a:t>
            </a:r>
          </a:p>
        </p:txBody>
      </p:sp>
    </p:spTree>
    <p:extLst>
      <p:ext uri="{BB962C8B-B14F-4D97-AF65-F5344CB8AC3E}">
        <p14:creationId xmlns:p14="http://schemas.microsoft.com/office/powerpoint/2010/main" val="8761746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59</a:t>
            </a:fld>
            <a:endParaRPr lang="en-US" sz="1600"/>
          </a:p>
        </p:txBody>
      </p:sp>
      <p:sp>
        <p:nvSpPr>
          <p:cNvPr id="4" name="Marcador de contenido 3"/>
          <p:cNvSpPr>
            <a:spLocks noGrp="1"/>
          </p:cNvSpPr>
          <p:nvPr>
            <p:ph idx="1"/>
          </p:nvPr>
        </p:nvSpPr>
        <p:spPr>
          <a:xfrm>
            <a:off x="1097280" y="2007188"/>
            <a:ext cx="10058400" cy="4185064"/>
          </a:xfrm>
        </p:spPr>
        <p:txBody>
          <a:bodyPr>
            <a:noAutofit/>
          </a:bodyPr>
          <a:lstStyle/>
          <a:p>
            <a:pPr>
              <a:buClr>
                <a:schemeClr val="accent2"/>
              </a:buClr>
              <a:buFont typeface="Wingdings" charset="2"/>
              <a:buChar char="v"/>
            </a:pPr>
            <a:r>
              <a:rPr lang="en-US" sz="2100" b="1" dirty="0" err="1"/>
              <a:t>Procesos</a:t>
            </a:r>
            <a:r>
              <a:rPr lang="en-US" sz="2100" b="1" dirty="0"/>
              <a:t>, </a:t>
            </a:r>
            <a:r>
              <a:rPr lang="en-US" sz="2100" b="1" dirty="0" err="1"/>
              <a:t>procedimientos</a:t>
            </a:r>
            <a:r>
              <a:rPr lang="en-US" sz="2100" b="1" dirty="0"/>
              <a:t> y </a:t>
            </a:r>
            <a:r>
              <a:rPr lang="en-US" sz="2100" b="1" dirty="0" err="1"/>
              <a:t>políticas</a:t>
            </a:r>
            <a:r>
              <a:rPr lang="en-US" sz="2100" b="1" dirty="0"/>
              <a:t>. </a:t>
            </a:r>
          </a:p>
          <a:p>
            <a:pPr>
              <a:buClr>
                <a:schemeClr val="accent2"/>
              </a:buClr>
              <a:buFont typeface="Wingdings" charset="2"/>
              <a:buChar char="v"/>
            </a:pPr>
            <a:r>
              <a:rPr lang="en-US" sz="2100" dirty="0" err="1" smtClean="0"/>
              <a:t>Esta</a:t>
            </a:r>
            <a:r>
              <a:rPr lang="en-US" sz="2100" dirty="0" smtClean="0"/>
              <a:t> </a:t>
            </a:r>
            <a:r>
              <a:rPr lang="en-US" sz="2100" dirty="0" err="1"/>
              <a:t>categoría</a:t>
            </a:r>
            <a:r>
              <a:rPr lang="en-US" sz="2100" dirty="0"/>
              <a:t> </a:t>
            </a:r>
            <a:r>
              <a:rPr lang="en-US" sz="2100" dirty="0" err="1"/>
              <a:t>incluye</a:t>
            </a:r>
            <a:r>
              <a:rPr lang="en-US" sz="2100" dirty="0"/>
              <a:t> </a:t>
            </a:r>
            <a:r>
              <a:rPr lang="en-US" sz="2100" dirty="0" err="1"/>
              <a:t>procesos</a:t>
            </a:r>
            <a:r>
              <a:rPr lang="en-US" sz="2100" dirty="0"/>
              <a:t>, </a:t>
            </a:r>
            <a:r>
              <a:rPr lang="en-US" sz="2100" dirty="0" err="1"/>
              <a:t>procedimientos</a:t>
            </a:r>
            <a:r>
              <a:rPr lang="en-US" sz="2100" dirty="0"/>
              <a:t>, </a:t>
            </a:r>
            <a:r>
              <a:rPr lang="en-US" sz="2100" dirty="0" err="1"/>
              <a:t>políticas</a:t>
            </a:r>
            <a:r>
              <a:rPr lang="en-US" sz="2100" dirty="0"/>
              <a:t> y </a:t>
            </a:r>
            <a:r>
              <a:rPr lang="en-US" sz="2100" dirty="0" err="1"/>
              <a:t>otras</a:t>
            </a:r>
            <a:r>
              <a:rPr lang="en-US" sz="2100" dirty="0"/>
              <a:t> </a:t>
            </a:r>
            <a:r>
              <a:rPr lang="en-US" sz="2100" dirty="0" err="1"/>
              <a:t>pautas</a:t>
            </a:r>
            <a:r>
              <a:rPr lang="en-US" sz="2100" dirty="0"/>
              <a:t> y </a:t>
            </a:r>
            <a:r>
              <a:rPr lang="en-US" sz="2100" dirty="0" err="1"/>
              <a:t>requisitos</a:t>
            </a:r>
            <a:r>
              <a:rPr lang="en-US" sz="2100" dirty="0"/>
              <a:t>. A </a:t>
            </a:r>
            <a:r>
              <a:rPr lang="en-US" sz="2100" dirty="0" err="1"/>
              <a:t>continuación</a:t>
            </a:r>
            <a:r>
              <a:rPr lang="en-US" sz="2100" dirty="0"/>
              <a:t>, </a:t>
            </a:r>
            <a:r>
              <a:rPr lang="en-US" sz="2100" dirty="0" err="1"/>
              <a:t>presentamos</a:t>
            </a:r>
            <a:r>
              <a:rPr lang="en-US" sz="2100" dirty="0"/>
              <a:t> </a:t>
            </a:r>
            <a:r>
              <a:rPr lang="en-US" sz="2100" dirty="0" err="1"/>
              <a:t>algunos</a:t>
            </a:r>
            <a:r>
              <a:rPr lang="en-US" sz="2100" dirty="0"/>
              <a:t> </a:t>
            </a:r>
            <a:r>
              <a:rPr lang="en-US" sz="2100" dirty="0" err="1"/>
              <a:t>tipos</a:t>
            </a:r>
            <a:r>
              <a:rPr lang="en-US" sz="2100" dirty="0"/>
              <a:t> y </a:t>
            </a:r>
            <a:r>
              <a:rPr lang="en-US" sz="2100" dirty="0" err="1"/>
              <a:t>ejemplos</a:t>
            </a:r>
            <a:r>
              <a:rPr lang="en-US" sz="2100" dirty="0" smtClean="0"/>
              <a:t>:</a:t>
            </a:r>
          </a:p>
          <a:p>
            <a:pPr marL="0" indent="0">
              <a:buClr>
                <a:schemeClr val="accent2"/>
              </a:buClr>
              <a:buNone/>
            </a:pPr>
            <a:r>
              <a:rPr lang="en-US" sz="2100" dirty="0" smtClean="0"/>
              <a:t>• </a:t>
            </a:r>
            <a:r>
              <a:rPr lang="en-US" sz="2100" dirty="0" err="1"/>
              <a:t>Procesos</a:t>
            </a:r>
            <a:r>
              <a:rPr lang="en-US" sz="2100" dirty="0"/>
              <a:t> y </a:t>
            </a:r>
            <a:r>
              <a:rPr lang="en-US" sz="2100" dirty="0" err="1"/>
              <a:t>procedimientos</a:t>
            </a:r>
            <a:r>
              <a:rPr lang="en-US" sz="2100" dirty="0"/>
              <a:t> </a:t>
            </a:r>
            <a:r>
              <a:rPr lang="en-US" sz="2100" dirty="0" err="1"/>
              <a:t>estandarizados</a:t>
            </a:r>
            <a:r>
              <a:rPr lang="en-US" sz="2100" dirty="0"/>
              <a:t>. </a:t>
            </a:r>
            <a:r>
              <a:rPr lang="en-US" sz="2100" dirty="0" err="1"/>
              <a:t>Algunos</a:t>
            </a:r>
            <a:r>
              <a:rPr lang="en-US" sz="2100" dirty="0"/>
              <a:t> </a:t>
            </a:r>
            <a:r>
              <a:rPr lang="en-US" sz="2100" dirty="0" err="1"/>
              <a:t>ejemplos</a:t>
            </a:r>
            <a:r>
              <a:rPr lang="en-US" sz="2100" dirty="0"/>
              <a:t> son </a:t>
            </a:r>
            <a:r>
              <a:rPr lang="en-US" sz="2100" dirty="0" err="1"/>
              <a:t>las</a:t>
            </a:r>
            <a:r>
              <a:rPr lang="en-US" sz="2100" dirty="0"/>
              <a:t> </a:t>
            </a:r>
            <a:r>
              <a:rPr lang="en-US" sz="2100" dirty="0" err="1"/>
              <a:t>políticas</a:t>
            </a:r>
            <a:r>
              <a:rPr lang="en-US" sz="2100" dirty="0"/>
              <a:t> a </a:t>
            </a:r>
            <a:r>
              <a:rPr lang="en-US" sz="2100" dirty="0" err="1"/>
              <a:t>nivel</a:t>
            </a:r>
            <a:r>
              <a:rPr lang="en-US" sz="2100" dirty="0"/>
              <a:t> </a:t>
            </a:r>
            <a:r>
              <a:rPr lang="en-US" sz="2100" dirty="0" err="1"/>
              <a:t>organizacional</a:t>
            </a:r>
            <a:r>
              <a:rPr lang="en-US" sz="2100" dirty="0"/>
              <a:t>, </a:t>
            </a:r>
            <a:r>
              <a:rPr lang="en-US" sz="2100" dirty="0" err="1"/>
              <a:t>como</a:t>
            </a:r>
            <a:r>
              <a:rPr lang="en-US" sz="2100" dirty="0"/>
              <a:t> </a:t>
            </a:r>
            <a:r>
              <a:rPr lang="en-US" sz="2100" dirty="0" err="1"/>
              <a:t>las</a:t>
            </a:r>
            <a:r>
              <a:rPr lang="en-US" sz="2100" dirty="0"/>
              <a:t> </a:t>
            </a:r>
            <a:r>
              <a:rPr lang="en-US" sz="2100" dirty="0" err="1"/>
              <a:t>políticas</a:t>
            </a:r>
            <a:r>
              <a:rPr lang="en-US" sz="2100" dirty="0"/>
              <a:t> de </a:t>
            </a:r>
            <a:r>
              <a:rPr lang="en-US" sz="2100" dirty="0" err="1"/>
              <a:t>salud</a:t>
            </a:r>
            <a:r>
              <a:rPr lang="en-US" sz="2100" dirty="0"/>
              <a:t> y </a:t>
            </a:r>
            <a:r>
              <a:rPr lang="en-US" sz="2100" dirty="0" err="1"/>
              <a:t>seguridad</a:t>
            </a:r>
            <a:r>
              <a:rPr lang="en-US" sz="2100" dirty="0"/>
              <a:t>, </a:t>
            </a:r>
            <a:r>
              <a:rPr lang="en-US" sz="2100" dirty="0" err="1"/>
              <a:t>las</a:t>
            </a:r>
            <a:r>
              <a:rPr lang="en-US" sz="2100" dirty="0"/>
              <a:t> </a:t>
            </a:r>
            <a:r>
              <a:rPr lang="en-US" sz="2100" dirty="0" err="1"/>
              <a:t>políticas</a:t>
            </a:r>
            <a:r>
              <a:rPr lang="en-US" sz="2100" dirty="0"/>
              <a:t> de </a:t>
            </a:r>
            <a:r>
              <a:rPr lang="en-US" sz="2100" dirty="0" err="1"/>
              <a:t>ética</a:t>
            </a:r>
            <a:r>
              <a:rPr lang="en-US" sz="2100" dirty="0"/>
              <a:t>, </a:t>
            </a:r>
            <a:r>
              <a:rPr lang="en-US" sz="2100" dirty="0" err="1"/>
              <a:t>las</a:t>
            </a:r>
            <a:r>
              <a:rPr lang="en-US" sz="2100" dirty="0"/>
              <a:t> </a:t>
            </a:r>
            <a:r>
              <a:rPr lang="en-US" sz="2100" dirty="0" err="1"/>
              <a:t>políticas</a:t>
            </a:r>
            <a:r>
              <a:rPr lang="en-US" sz="2100" dirty="0"/>
              <a:t> de </a:t>
            </a:r>
            <a:r>
              <a:rPr lang="en-US" sz="2100" dirty="0" err="1"/>
              <a:t>gestión</a:t>
            </a:r>
            <a:r>
              <a:rPr lang="en-US" sz="2100" dirty="0"/>
              <a:t> de </a:t>
            </a:r>
            <a:r>
              <a:rPr lang="en-US" sz="2100" dirty="0" err="1"/>
              <a:t>proyectos</a:t>
            </a:r>
            <a:r>
              <a:rPr lang="en-US" sz="2100" dirty="0"/>
              <a:t> y </a:t>
            </a:r>
            <a:r>
              <a:rPr lang="en-US" sz="2100" dirty="0" err="1"/>
              <a:t>las</a:t>
            </a:r>
            <a:r>
              <a:rPr lang="en-US" sz="2100" dirty="0"/>
              <a:t> </a:t>
            </a:r>
            <a:r>
              <a:rPr lang="en-US" sz="2100" dirty="0" err="1"/>
              <a:t>políticas</a:t>
            </a:r>
            <a:r>
              <a:rPr lang="en-US" sz="2100" dirty="0"/>
              <a:t> y </a:t>
            </a:r>
            <a:r>
              <a:rPr lang="en-US" sz="2100" dirty="0" err="1"/>
              <a:t>procedimientos</a:t>
            </a:r>
            <a:r>
              <a:rPr lang="en-US" sz="2100" dirty="0"/>
              <a:t> de </a:t>
            </a:r>
            <a:r>
              <a:rPr lang="en-US" sz="2100" dirty="0" err="1"/>
              <a:t>calidad</a:t>
            </a:r>
            <a:r>
              <a:rPr lang="en-US" sz="2100" dirty="0"/>
              <a:t>, </a:t>
            </a:r>
            <a:r>
              <a:rPr lang="en-US" sz="2100" dirty="0" err="1"/>
              <a:t>como</a:t>
            </a:r>
            <a:r>
              <a:rPr lang="en-US" sz="2100" dirty="0"/>
              <a:t> </a:t>
            </a:r>
            <a:r>
              <a:rPr lang="en-US" sz="2100" dirty="0" err="1"/>
              <a:t>las</a:t>
            </a:r>
            <a:r>
              <a:rPr lang="en-US" sz="2100" dirty="0"/>
              <a:t> </a:t>
            </a:r>
            <a:r>
              <a:rPr lang="en-US" sz="2100" dirty="0" err="1"/>
              <a:t>listas</a:t>
            </a:r>
            <a:r>
              <a:rPr lang="en-US" sz="2100" dirty="0"/>
              <a:t> de control de </a:t>
            </a:r>
            <a:r>
              <a:rPr lang="en-US" sz="2100" dirty="0" err="1"/>
              <a:t>calidad</a:t>
            </a:r>
            <a:r>
              <a:rPr lang="en-US" sz="2100" dirty="0"/>
              <a:t> y los </a:t>
            </a:r>
            <a:r>
              <a:rPr lang="en-US" sz="2100" dirty="0" err="1"/>
              <a:t>procesos</a:t>
            </a:r>
            <a:r>
              <a:rPr lang="en-US" sz="2100" dirty="0"/>
              <a:t> de </a:t>
            </a:r>
            <a:r>
              <a:rPr lang="en-US" sz="2100" dirty="0" err="1"/>
              <a:t>auditoría</a:t>
            </a:r>
            <a:r>
              <a:rPr lang="en-US" sz="2100" dirty="0" smtClean="0"/>
              <a:t>.</a:t>
            </a:r>
          </a:p>
          <a:p>
            <a:pPr marL="0" indent="0">
              <a:buClr>
                <a:schemeClr val="accent2"/>
              </a:buClr>
              <a:buNone/>
            </a:pPr>
            <a:r>
              <a:rPr lang="en-US" sz="2100" dirty="0" smtClean="0"/>
              <a:t>• </a:t>
            </a:r>
            <a:r>
              <a:rPr lang="en-US" sz="2100" dirty="0" err="1"/>
              <a:t>Normas</a:t>
            </a:r>
            <a:r>
              <a:rPr lang="en-US" sz="2100" dirty="0"/>
              <a:t> y </a:t>
            </a:r>
            <a:r>
              <a:rPr lang="en-US" sz="2100" dirty="0" err="1"/>
              <a:t>criterios</a:t>
            </a:r>
            <a:r>
              <a:rPr lang="en-US" sz="2100" dirty="0"/>
              <a:t> </a:t>
            </a:r>
            <a:r>
              <a:rPr lang="en-US" sz="2100" dirty="0" err="1" smtClean="0"/>
              <a:t>estándares</a:t>
            </a:r>
            <a:r>
              <a:rPr lang="en-US" sz="2100" dirty="0" smtClean="0"/>
              <a:t>. </a:t>
            </a:r>
            <a:r>
              <a:rPr lang="en-US" sz="2100" dirty="0"/>
              <a:t>Los </a:t>
            </a:r>
            <a:r>
              <a:rPr lang="en-US" sz="2100" dirty="0" err="1"/>
              <a:t>ejemplos</a:t>
            </a:r>
            <a:r>
              <a:rPr lang="en-US" sz="2100" dirty="0"/>
              <a:t> son los </a:t>
            </a:r>
            <a:r>
              <a:rPr lang="en-US" sz="2100" dirty="0" err="1"/>
              <a:t>siguientes</a:t>
            </a:r>
            <a:r>
              <a:rPr lang="en-US" sz="2100" dirty="0" smtClean="0"/>
              <a:t>:</a:t>
            </a:r>
          </a:p>
          <a:p>
            <a:pPr lvl="1">
              <a:buClr>
                <a:schemeClr val="accent2"/>
              </a:buClr>
              <a:buFont typeface="Wingdings" charset="2"/>
              <a:buChar char="§"/>
            </a:pPr>
            <a:r>
              <a:rPr lang="en-US" sz="2100" dirty="0" err="1" smtClean="0"/>
              <a:t>Directrices</a:t>
            </a:r>
            <a:r>
              <a:rPr lang="en-US" sz="2100" dirty="0" smtClean="0"/>
              <a:t> </a:t>
            </a:r>
            <a:r>
              <a:rPr lang="en-US" sz="2100" dirty="0"/>
              <a:t>de </a:t>
            </a:r>
            <a:r>
              <a:rPr lang="en-US" sz="2100" dirty="0" err="1"/>
              <a:t>cierre</a:t>
            </a:r>
            <a:r>
              <a:rPr lang="en-US" sz="2100" dirty="0"/>
              <a:t> del </a:t>
            </a:r>
            <a:r>
              <a:rPr lang="en-US" sz="2100" dirty="0" err="1"/>
              <a:t>proyecto</a:t>
            </a:r>
            <a:r>
              <a:rPr lang="en-US" sz="2100" dirty="0"/>
              <a:t>, </a:t>
            </a:r>
            <a:r>
              <a:rPr lang="en-US" sz="2100" dirty="0" err="1"/>
              <a:t>criterios</a:t>
            </a:r>
            <a:r>
              <a:rPr lang="en-US" sz="2100" dirty="0"/>
              <a:t> de </a:t>
            </a:r>
            <a:r>
              <a:rPr lang="en-US" sz="2100" dirty="0" err="1"/>
              <a:t>aceptación</a:t>
            </a:r>
            <a:r>
              <a:rPr lang="en-US" sz="2100" dirty="0"/>
              <a:t> del </a:t>
            </a:r>
            <a:r>
              <a:rPr lang="en-US" sz="2100" dirty="0" err="1"/>
              <a:t>proyecto</a:t>
            </a:r>
            <a:r>
              <a:rPr lang="en-US" sz="2100" dirty="0"/>
              <a:t>, </a:t>
            </a:r>
            <a:r>
              <a:rPr lang="en-US" sz="2100" dirty="0" err="1"/>
              <a:t>criterios</a:t>
            </a:r>
            <a:r>
              <a:rPr lang="en-US" sz="2100" dirty="0"/>
              <a:t> de </a:t>
            </a:r>
            <a:r>
              <a:rPr lang="en-US" sz="2100" dirty="0" err="1"/>
              <a:t>evaluación</a:t>
            </a:r>
            <a:r>
              <a:rPr lang="en-US" sz="2100" dirty="0"/>
              <a:t> de la </a:t>
            </a:r>
            <a:r>
              <a:rPr lang="en-US" sz="2100" dirty="0" err="1"/>
              <a:t>propuesta</a:t>
            </a:r>
            <a:r>
              <a:rPr lang="en-US" sz="2100" dirty="0"/>
              <a:t>, </a:t>
            </a:r>
            <a:r>
              <a:rPr lang="en-US" sz="2100" dirty="0" err="1"/>
              <a:t>criterios</a:t>
            </a:r>
            <a:r>
              <a:rPr lang="en-US" sz="2100" dirty="0"/>
              <a:t> de </a:t>
            </a:r>
            <a:r>
              <a:rPr lang="en-US" sz="2100" dirty="0" err="1"/>
              <a:t>medición</a:t>
            </a:r>
            <a:r>
              <a:rPr lang="en-US" sz="2100" dirty="0"/>
              <a:t> del </a:t>
            </a:r>
            <a:r>
              <a:rPr lang="en-US" sz="2100" dirty="0" err="1"/>
              <a:t>desempeño</a:t>
            </a:r>
            <a:r>
              <a:rPr lang="en-US" sz="2100" dirty="0"/>
              <a:t>, etc</a:t>
            </a:r>
            <a:r>
              <a:rPr lang="en-US" sz="2100" dirty="0" smtClean="0"/>
              <a:t>.</a:t>
            </a:r>
          </a:p>
          <a:p>
            <a:pPr lvl="1">
              <a:buClr>
                <a:schemeClr val="accent2"/>
              </a:buClr>
              <a:buFont typeface="Wingdings" charset="2"/>
              <a:buChar char="§"/>
            </a:pPr>
            <a:r>
              <a:rPr lang="en-US" sz="2100" dirty="0" err="1" smtClean="0"/>
              <a:t>Directrices</a:t>
            </a:r>
            <a:r>
              <a:rPr lang="en-US" sz="2100" dirty="0" smtClean="0"/>
              <a:t> </a:t>
            </a:r>
            <a:r>
              <a:rPr lang="en-US" sz="2100" dirty="0"/>
              <a:t>y </a:t>
            </a:r>
            <a:r>
              <a:rPr lang="en-US" sz="2100" dirty="0" err="1"/>
              <a:t>criterios</a:t>
            </a:r>
            <a:r>
              <a:rPr lang="en-US" sz="2100" dirty="0"/>
              <a:t> para </a:t>
            </a:r>
            <a:r>
              <a:rPr lang="en-US" sz="2100" dirty="0" err="1"/>
              <a:t>adaptar</a:t>
            </a:r>
            <a:r>
              <a:rPr lang="en-US" sz="2100" dirty="0"/>
              <a:t> los </a:t>
            </a:r>
            <a:r>
              <a:rPr lang="en-US" sz="2100" dirty="0" err="1"/>
              <a:t>procesos</a:t>
            </a:r>
            <a:r>
              <a:rPr lang="en-US" sz="2100" dirty="0"/>
              <a:t> </a:t>
            </a:r>
            <a:r>
              <a:rPr lang="en-US" sz="2100" dirty="0" err="1"/>
              <a:t>organizativos</a:t>
            </a:r>
            <a:r>
              <a:rPr lang="en-US" sz="2100" dirty="0"/>
              <a:t> </a:t>
            </a:r>
            <a:r>
              <a:rPr lang="en-US" sz="2100" dirty="0" err="1"/>
              <a:t>estandarizados</a:t>
            </a:r>
            <a:r>
              <a:rPr lang="en-US" sz="2100" dirty="0"/>
              <a:t> para los fines del </a:t>
            </a:r>
            <a:r>
              <a:rPr lang="en-US" sz="2100" dirty="0" err="1"/>
              <a:t>proyecto</a:t>
            </a:r>
            <a:r>
              <a:rPr lang="en-US" sz="2100" dirty="0" smtClean="0"/>
              <a:t>.</a:t>
            </a:r>
          </a:p>
        </p:txBody>
      </p:sp>
    </p:spTree>
    <p:extLst>
      <p:ext uri="{BB962C8B-B14F-4D97-AF65-F5344CB8AC3E}">
        <p14:creationId xmlns:p14="http://schemas.microsoft.com/office/powerpoint/2010/main" val="583002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sp>
        <p:nvSpPr>
          <p:cNvPr id="6" name="Rectángulo 5"/>
          <p:cNvSpPr/>
          <p:nvPr/>
        </p:nvSpPr>
        <p:spPr>
          <a:xfrm>
            <a:off x="1097280" y="2202043"/>
            <a:ext cx="10352598" cy="2246769"/>
          </a:xfrm>
          <a:prstGeom prst="rect">
            <a:avLst/>
          </a:prstGeom>
        </p:spPr>
        <p:txBody>
          <a:bodyPr wrap="square">
            <a:spAutoFit/>
          </a:bodyPr>
          <a:lstStyle/>
          <a:p>
            <a:pPr marL="457200" indent="-457200">
              <a:buAutoNum type="arabicParenBoth"/>
            </a:pPr>
            <a:r>
              <a:rPr lang="es-ES" sz="2800" dirty="0" smtClean="0"/>
              <a:t>Descripción del Proyecto de Tesis</a:t>
            </a:r>
            <a:endParaRPr lang="es-ES_tradnl" sz="2800" dirty="0" smtClean="0"/>
          </a:p>
          <a:p>
            <a:pPr marL="457200" indent="-457200">
              <a:buAutoNum type="arabicParenBoth"/>
            </a:pPr>
            <a:r>
              <a:rPr lang="es-ES" sz="2800" dirty="0" smtClean="0"/>
              <a:t>Más la documentación a manera de Reporte Ejecutivo</a:t>
            </a:r>
          </a:p>
          <a:p>
            <a:pPr marL="457200" indent="-457200">
              <a:buAutoNum type="arabicParenBoth"/>
            </a:pPr>
            <a:endParaRPr lang="es-ES" sz="2800" dirty="0"/>
          </a:p>
          <a:p>
            <a:pPr marL="457200" indent="-457200">
              <a:buAutoNum type="arabicParenBoth"/>
            </a:pPr>
            <a:endParaRPr lang="es-ES_tradnl" sz="2800" dirty="0" smtClean="0"/>
          </a:p>
          <a:p>
            <a:r>
              <a:rPr lang="es-ES_tradnl" sz="2800" dirty="0" smtClean="0"/>
              <a:t>(3) </a:t>
            </a:r>
            <a:r>
              <a:rPr lang="es-ES" sz="2800" dirty="0" smtClean="0"/>
              <a:t>Otro tema?</a:t>
            </a:r>
            <a:endParaRPr lang="es-ES_tradnl" sz="2800" dirty="0"/>
          </a:p>
        </p:txBody>
      </p:sp>
    </p:spTree>
    <p:extLst>
      <p:ext uri="{BB962C8B-B14F-4D97-AF65-F5344CB8AC3E}">
        <p14:creationId xmlns:p14="http://schemas.microsoft.com/office/powerpoint/2010/main" val="10194551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60</a:t>
            </a:fld>
            <a:endParaRPr lang="en-US" sz="1600"/>
          </a:p>
        </p:txBody>
      </p:sp>
      <p:sp>
        <p:nvSpPr>
          <p:cNvPr id="4" name="Marcador de contenido 3"/>
          <p:cNvSpPr>
            <a:spLocks noGrp="1"/>
          </p:cNvSpPr>
          <p:nvPr>
            <p:ph idx="1"/>
          </p:nvPr>
        </p:nvSpPr>
        <p:spPr>
          <a:xfrm>
            <a:off x="1097280" y="1910936"/>
            <a:ext cx="10058400" cy="4361528"/>
          </a:xfrm>
        </p:spPr>
        <p:txBody>
          <a:bodyPr>
            <a:noAutofit/>
          </a:bodyPr>
          <a:lstStyle/>
          <a:p>
            <a:pPr marL="0" indent="0">
              <a:buClr>
                <a:schemeClr val="accent2"/>
              </a:buClr>
              <a:buNone/>
            </a:pPr>
            <a:r>
              <a:rPr lang="en-US" sz="2200" dirty="0"/>
              <a:t>• </a:t>
            </a:r>
            <a:r>
              <a:rPr lang="en-US" sz="2200" dirty="0" err="1"/>
              <a:t>Plantillas</a:t>
            </a:r>
            <a:r>
              <a:rPr lang="en-US" sz="2200" dirty="0"/>
              <a:t>. </a:t>
            </a:r>
            <a:r>
              <a:rPr lang="en-US" sz="2200" dirty="0" err="1"/>
              <a:t>P</a:t>
            </a:r>
            <a:r>
              <a:rPr lang="en-US" sz="2200" dirty="0" err="1" smtClean="0"/>
              <a:t>lantillas</a:t>
            </a:r>
            <a:r>
              <a:rPr lang="en-US" sz="2200" dirty="0" smtClean="0"/>
              <a:t> </a:t>
            </a:r>
            <a:r>
              <a:rPr lang="en-US" sz="2200" dirty="0"/>
              <a:t>para </a:t>
            </a:r>
            <a:r>
              <a:rPr lang="en-US" sz="2200" dirty="0" err="1" smtClean="0"/>
              <a:t>apoyar</a:t>
            </a:r>
            <a:r>
              <a:rPr lang="en-US" sz="2200" dirty="0" smtClean="0"/>
              <a:t> </a:t>
            </a:r>
            <a:r>
              <a:rPr lang="en-US" sz="2200" dirty="0" err="1" smtClean="0"/>
              <a:t>algunas</a:t>
            </a:r>
            <a:r>
              <a:rPr lang="en-US" sz="2200" dirty="0" smtClean="0"/>
              <a:t> </a:t>
            </a:r>
            <a:r>
              <a:rPr lang="en-US" sz="2200" dirty="0" err="1"/>
              <a:t>tareas</a:t>
            </a:r>
            <a:r>
              <a:rPr lang="en-US" sz="2200" dirty="0"/>
              <a:t> de </a:t>
            </a:r>
            <a:r>
              <a:rPr lang="en-US" sz="2200" dirty="0" err="1"/>
              <a:t>administración</a:t>
            </a:r>
            <a:r>
              <a:rPr lang="en-US" sz="2200" dirty="0"/>
              <a:t> de </a:t>
            </a:r>
            <a:r>
              <a:rPr lang="en-US" sz="2200" dirty="0" err="1"/>
              <a:t>proyectos</a:t>
            </a:r>
            <a:r>
              <a:rPr lang="en-US" sz="2200" dirty="0"/>
              <a:t>, </a:t>
            </a:r>
            <a:r>
              <a:rPr lang="en-US" sz="2200" dirty="0" err="1"/>
              <a:t>como</a:t>
            </a:r>
            <a:r>
              <a:rPr lang="en-US" sz="2200" dirty="0"/>
              <a:t> </a:t>
            </a:r>
            <a:r>
              <a:rPr lang="en-US" sz="2200" dirty="0" err="1"/>
              <a:t>una</a:t>
            </a:r>
            <a:r>
              <a:rPr lang="en-US" sz="2200" dirty="0"/>
              <a:t> </a:t>
            </a:r>
            <a:r>
              <a:rPr lang="en-US" sz="2200" dirty="0" err="1"/>
              <a:t>lista</a:t>
            </a:r>
            <a:r>
              <a:rPr lang="en-US" sz="2200" dirty="0"/>
              <a:t> </a:t>
            </a:r>
            <a:r>
              <a:rPr lang="en-US" sz="2200" dirty="0" err="1"/>
              <a:t>estándard</a:t>
            </a:r>
            <a:r>
              <a:rPr lang="en-US" sz="2200" dirty="0"/>
              <a:t> </a:t>
            </a:r>
            <a:r>
              <a:rPr lang="en-US" sz="2200" dirty="0" smtClean="0"/>
              <a:t>para </a:t>
            </a:r>
            <a:r>
              <a:rPr lang="en-US" sz="2200" dirty="0" err="1"/>
              <a:t>buscar</a:t>
            </a:r>
            <a:r>
              <a:rPr lang="en-US" sz="2200" dirty="0"/>
              <a:t> </a:t>
            </a:r>
            <a:r>
              <a:rPr lang="en-US" sz="2200" dirty="0" err="1" smtClean="0"/>
              <a:t>riesgos</a:t>
            </a:r>
            <a:r>
              <a:rPr lang="en-US" sz="2200" dirty="0" smtClean="0"/>
              <a:t>, </a:t>
            </a:r>
            <a:r>
              <a:rPr lang="en-US" sz="2200" dirty="0" err="1"/>
              <a:t>diagramas</a:t>
            </a:r>
            <a:r>
              <a:rPr lang="en-US" sz="2200" dirty="0"/>
              <a:t> de red de </a:t>
            </a:r>
            <a:r>
              <a:rPr lang="en-US" sz="2200" dirty="0" err="1"/>
              <a:t>programación</a:t>
            </a:r>
            <a:r>
              <a:rPr lang="en-US" sz="2200" dirty="0"/>
              <a:t> de </a:t>
            </a:r>
            <a:r>
              <a:rPr lang="en-US" sz="2200" dirty="0" err="1"/>
              <a:t>proyectos</a:t>
            </a:r>
            <a:r>
              <a:rPr lang="en-US" sz="2200" dirty="0"/>
              <a:t> y la </a:t>
            </a:r>
            <a:r>
              <a:rPr lang="en-US" sz="2200" dirty="0" err="1"/>
              <a:t>estructura</a:t>
            </a:r>
            <a:r>
              <a:rPr lang="en-US" sz="2200" dirty="0"/>
              <a:t> de </a:t>
            </a:r>
            <a:r>
              <a:rPr lang="en-US" sz="2200" dirty="0" err="1"/>
              <a:t>desglose</a:t>
            </a:r>
            <a:r>
              <a:rPr lang="en-US" sz="2200" dirty="0"/>
              <a:t> del </a:t>
            </a:r>
            <a:r>
              <a:rPr lang="en-US" sz="2200" dirty="0" err="1" smtClean="0"/>
              <a:t>trabajo</a:t>
            </a:r>
            <a:r>
              <a:rPr lang="en-US" sz="2200" dirty="0" smtClean="0"/>
              <a:t> (</a:t>
            </a:r>
            <a:r>
              <a:rPr lang="en-US" sz="2200" dirty="0"/>
              <a:t>work breakdown structure</a:t>
            </a:r>
            <a:r>
              <a:rPr lang="en-US" sz="2200" dirty="0" smtClean="0"/>
              <a:t>).</a:t>
            </a:r>
          </a:p>
          <a:p>
            <a:pPr marL="0" indent="0">
              <a:buClr>
                <a:schemeClr val="accent2"/>
              </a:buClr>
              <a:buNone/>
            </a:pPr>
            <a:r>
              <a:rPr lang="en-US" sz="2200" dirty="0"/>
              <a:t>• </a:t>
            </a:r>
            <a:r>
              <a:rPr lang="en-US" sz="2200" dirty="0" err="1"/>
              <a:t>Requerimientos</a:t>
            </a:r>
            <a:r>
              <a:rPr lang="en-US" sz="2200" dirty="0"/>
              <a:t>. Los </a:t>
            </a:r>
            <a:r>
              <a:rPr lang="en-US" sz="2200" dirty="0" err="1"/>
              <a:t>ejemplos</a:t>
            </a:r>
            <a:r>
              <a:rPr lang="en-US" sz="2200" dirty="0"/>
              <a:t> son los </a:t>
            </a:r>
            <a:r>
              <a:rPr lang="en-US" sz="2200" dirty="0" err="1"/>
              <a:t>siguientes</a:t>
            </a:r>
            <a:r>
              <a:rPr lang="en-US" sz="2200" dirty="0" smtClean="0"/>
              <a:t>:</a:t>
            </a:r>
          </a:p>
          <a:p>
            <a:pPr lvl="1">
              <a:buClr>
                <a:schemeClr val="accent2"/>
              </a:buClr>
              <a:buFont typeface="Wingdings" charset="2"/>
              <a:buChar char="§"/>
            </a:pPr>
            <a:r>
              <a:rPr lang="en-US" sz="2200" dirty="0" err="1" smtClean="0"/>
              <a:t>Requisitos</a:t>
            </a:r>
            <a:r>
              <a:rPr lang="en-US" sz="2200" dirty="0" smtClean="0"/>
              <a:t> </a:t>
            </a:r>
            <a:r>
              <a:rPr lang="en-US" sz="2200" dirty="0"/>
              <a:t>de </a:t>
            </a:r>
            <a:r>
              <a:rPr lang="en-US" sz="2200" dirty="0" err="1"/>
              <a:t>comunicación</a:t>
            </a:r>
            <a:r>
              <a:rPr lang="en-US" sz="2200" dirty="0"/>
              <a:t>, </a:t>
            </a:r>
            <a:r>
              <a:rPr lang="en-US" sz="2200" dirty="0" err="1"/>
              <a:t>requisitos</a:t>
            </a:r>
            <a:r>
              <a:rPr lang="en-US" sz="2200" dirty="0"/>
              <a:t> de </a:t>
            </a:r>
            <a:r>
              <a:rPr lang="en-US" sz="2200" dirty="0" err="1"/>
              <a:t>contratación</a:t>
            </a:r>
            <a:r>
              <a:rPr lang="en-US" sz="2200" dirty="0"/>
              <a:t> y </a:t>
            </a:r>
            <a:r>
              <a:rPr lang="en-US" sz="2200" dirty="0" err="1"/>
              <a:t>requisitos</a:t>
            </a:r>
            <a:r>
              <a:rPr lang="en-US" sz="2200" dirty="0"/>
              <a:t> de </a:t>
            </a:r>
            <a:r>
              <a:rPr lang="en-US" sz="2200" dirty="0" err="1"/>
              <a:t>seguridad</a:t>
            </a:r>
            <a:r>
              <a:rPr lang="en-US" sz="2200" dirty="0"/>
              <a:t> y </a:t>
            </a:r>
            <a:r>
              <a:rPr lang="en-US" sz="2200" dirty="0" err="1"/>
              <a:t>protección</a:t>
            </a:r>
            <a:r>
              <a:rPr lang="en-US" sz="2200" dirty="0" smtClean="0"/>
              <a:t>.</a:t>
            </a:r>
          </a:p>
          <a:p>
            <a:pPr lvl="1">
              <a:buClr>
                <a:schemeClr val="accent2"/>
              </a:buClr>
              <a:buFont typeface="Wingdings" charset="2"/>
              <a:buChar char="§"/>
            </a:pPr>
            <a:r>
              <a:rPr lang="en-US" sz="2200" dirty="0" err="1" smtClean="0"/>
              <a:t>Pautas</a:t>
            </a:r>
            <a:r>
              <a:rPr lang="en-US" sz="2200" dirty="0" smtClean="0"/>
              <a:t> </a:t>
            </a:r>
            <a:r>
              <a:rPr lang="en-US" sz="2200" dirty="0"/>
              <a:t>y </a:t>
            </a:r>
            <a:r>
              <a:rPr lang="en-US" sz="2200" dirty="0" err="1"/>
              <a:t>requisitos</a:t>
            </a:r>
            <a:r>
              <a:rPr lang="en-US" sz="2200" dirty="0"/>
              <a:t> para el </a:t>
            </a:r>
            <a:r>
              <a:rPr lang="en-US" sz="2200" dirty="0" err="1"/>
              <a:t>cierre</a:t>
            </a:r>
            <a:r>
              <a:rPr lang="en-US" sz="2200" dirty="0"/>
              <a:t> del </a:t>
            </a:r>
            <a:r>
              <a:rPr lang="en-US" sz="2200" dirty="0" err="1"/>
              <a:t>proyecto</a:t>
            </a:r>
            <a:r>
              <a:rPr lang="en-US" sz="2200" dirty="0"/>
              <a:t>, tales </a:t>
            </a:r>
            <a:r>
              <a:rPr lang="en-US" sz="2200" dirty="0" err="1"/>
              <a:t>como</a:t>
            </a:r>
            <a:r>
              <a:rPr lang="en-US" sz="2200" dirty="0"/>
              <a:t> </a:t>
            </a:r>
            <a:r>
              <a:rPr lang="en-US" sz="2200" dirty="0" err="1"/>
              <a:t>auditorías</a:t>
            </a:r>
            <a:r>
              <a:rPr lang="en-US" sz="2200" dirty="0"/>
              <a:t> finales </a:t>
            </a:r>
            <a:r>
              <a:rPr lang="en-US" sz="2200" dirty="0" err="1"/>
              <a:t>obligatorias</a:t>
            </a:r>
            <a:r>
              <a:rPr lang="en-US" sz="2200" dirty="0"/>
              <a:t> del </a:t>
            </a:r>
            <a:r>
              <a:rPr lang="en-US" sz="2200" dirty="0" err="1"/>
              <a:t>proyecto</a:t>
            </a:r>
            <a:r>
              <a:rPr lang="en-US" sz="2200" dirty="0"/>
              <a:t> y </a:t>
            </a:r>
            <a:r>
              <a:rPr lang="en-US" sz="2200" dirty="0" err="1"/>
              <a:t>criterios</a:t>
            </a:r>
            <a:r>
              <a:rPr lang="en-US" sz="2200" dirty="0"/>
              <a:t> de </a:t>
            </a:r>
            <a:r>
              <a:rPr lang="en-US" sz="2200" dirty="0" err="1"/>
              <a:t>aceptación</a:t>
            </a:r>
            <a:r>
              <a:rPr lang="en-US" sz="2200" dirty="0"/>
              <a:t> del </a:t>
            </a:r>
            <a:r>
              <a:rPr lang="en-US" sz="2200" dirty="0" err="1" smtClean="0"/>
              <a:t>producto</a:t>
            </a:r>
            <a:endParaRPr lang="en-US" sz="2200" dirty="0" smtClean="0"/>
          </a:p>
          <a:p>
            <a:pPr>
              <a:buClr>
                <a:schemeClr val="accent2"/>
              </a:buClr>
              <a:buFont typeface="Wingdings" charset="2"/>
              <a:buChar char="v"/>
            </a:pPr>
            <a:r>
              <a:rPr lang="en-US" sz="2200" dirty="0" err="1" smtClean="0"/>
              <a:t>Debe</a:t>
            </a:r>
            <a:r>
              <a:rPr lang="en-US" sz="2200" dirty="0" smtClean="0"/>
              <a:t> </a:t>
            </a:r>
            <a:r>
              <a:rPr lang="en-US" sz="2200" dirty="0" err="1"/>
              <a:t>seguir</a:t>
            </a:r>
            <a:r>
              <a:rPr lang="en-US" sz="2200" dirty="0"/>
              <a:t> </a:t>
            </a:r>
            <a:r>
              <a:rPr lang="en-US" sz="2200" dirty="0" err="1"/>
              <a:t>estas</a:t>
            </a:r>
            <a:r>
              <a:rPr lang="en-US" sz="2200" dirty="0"/>
              <a:t> </a:t>
            </a:r>
            <a:r>
              <a:rPr lang="en-US" sz="2200" dirty="0" err="1"/>
              <a:t>pautas</a:t>
            </a:r>
            <a:r>
              <a:rPr lang="en-US" sz="2200" dirty="0"/>
              <a:t> y </a:t>
            </a:r>
            <a:r>
              <a:rPr lang="en-US" sz="2200" dirty="0" err="1"/>
              <a:t>cumplir</a:t>
            </a:r>
            <a:r>
              <a:rPr lang="en-US" sz="2200" dirty="0"/>
              <a:t> con los </a:t>
            </a:r>
            <a:r>
              <a:rPr lang="en-US" sz="2200" dirty="0" err="1"/>
              <a:t>requisitos</a:t>
            </a:r>
            <a:r>
              <a:rPr lang="en-US" sz="2200" dirty="0"/>
              <a:t> </a:t>
            </a:r>
            <a:r>
              <a:rPr lang="en-US" sz="2200" dirty="0" err="1"/>
              <a:t>mientras</a:t>
            </a:r>
            <a:r>
              <a:rPr lang="en-US" sz="2200" dirty="0"/>
              <a:t> </a:t>
            </a:r>
            <a:r>
              <a:rPr lang="en-US" sz="2200" dirty="0" err="1"/>
              <a:t>trabaja</a:t>
            </a:r>
            <a:r>
              <a:rPr lang="en-US" sz="2200" dirty="0"/>
              <a:t> en los </a:t>
            </a:r>
            <a:r>
              <a:rPr lang="en-US" sz="2200" dirty="0" err="1"/>
              <a:t>detalles</a:t>
            </a:r>
            <a:r>
              <a:rPr lang="en-US" sz="2200" dirty="0"/>
              <a:t> de los </a:t>
            </a:r>
            <a:r>
              <a:rPr lang="en-US" sz="2200" dirty="0" err="1"/>
              <a:t>procesos</a:t>
            </a:r>
            <a:r>
              <a:rPr lang="en-US" sz="2200" dirty="0"/>
              <a:t> de </a:t>
            </a:r>
            <a:r>
              <a:rPr lang="en-US" sz="2200" dirty="0" err="1"/>
              <a:t>gestión</a:t>
            </a:r>
            <a:r>
              <a:rPr lang="en-US" sz="2200" dirty="0"/>
              <a:t> de </a:t>
            </a:r>
            <a:r>
              <a:rPr lang="en-US" sz="2200" dirty="0" err="1"/>
              <a:t>proyectos</a:t>
            </a:r>
            <a:r>
              <a:rPr lang="en-US" sz="2200" dirty="0"/>
              <a:t> </a:t>
            </a:r>
            <a:r>
              <a:rPr lang="en-US" sz="2200" dirty="0" err="1"/>
              <a:t>que</a:t>
            </a:r>
            <a:r>
              <a:rPr lang="en-US" sz="2200" dirty="0"/>
              <a:t> </a:t>
            </a:r>
            <a:r>
              <a:rPr lang="en-US" sz="2200" dirty="0" err="1"/>
              <a:t>realizará</a:t>
            </a:r>
            <a:r>
              <a:rPr lang="en-US" sz="2200" dirty="0"/>
              <a:t>. </a:t>
            </a:r>
            <a:endParaRPr lang="en-US" sz="2200" dirty="0" smtClean="0"/>
          </a:p>
          <a:p>
            <a:pPr>
              <a:buClr>
                <a:schemeClr val="accent2"/>
              </a:buClr>
              <a:buFont typeface="Wingdings" charset="2"/>
              <a:buChar char="v"/>
            </a:pPr>
            <a:r>
              <a:rPr lang="en-US" sz="2200" dirty="0"/>
              <a:t>A</a:t>
            </a:r>
            <a:r>
              <a:rPr lang="en-US" sz="2200" dirty="0" smtClean="0"/>
              <a:t> </a:t>
            </a:r>
            <a:r>
              <a:rPr lang="en-US" sz="2200" dirty="0" err="1"/>
              <a:t>partir</a:t>
            </a:r>
            <a:r>
              <a:rPr lang="en-US" sz="2200" dirty="0"/>
              <a:t> de los </a:t>
            </a:r>
            <a:r>
              <a:rPr lang="en-US" sz="2200" dirty="0" err="1"/>
              <a:t>pocos</a:t>
            </a:r>
            <a:r>
              <a:rPr lang="en-US" sz="2200" dirty="0"/>
              <a:t> </a:t>
            </a:r>
            <a:r>
              <a:rPr lang="en-US" sz="2200" dirty="0" err="1"/>
              <a:t>ejemplos</a:t>
            </a:r>
            <a:r>
              <a:rPr lang="en-US" sz="2200" dirty="0"/>
              <a:t> </a:t>
            </a:r>
            <a:r>
              <a:rPr lang="en-US" sz="2200" dirty="0" err="1"/>
              <a:t>presentados</a:t>
            </a:r>
            <a:r>
              <a:rPr lang="en-US" sz="2200" dirty="0"/>
              <a:t> </a:t>
            </a:r>
            <a:r>
              <a:rPr lang="en-US" sz="2200" dirty="0" err="1"/>
              <a:t>aquí</a:t>
            </a:r>
            <a:r>
              <a:rPr lang="en-US" sz="2200" dirty="0"/>
              <a:t>, </a:t>
            </a:r>
            <a:r>
              <a:rPr lang="en-US" sz="2200" dirty="0" err="1" smtClean="0"/>
              <a:t>usted</a:t>
            </a:r>
            <a:r>
              <a:rPr lang="en-US" sz="2200" dirty="0" smtClean="0"/>
              <a:t> </a:t>
            </a:r>
            <a:r>
              <a:rPr lang="en-US" sz="2200" dirty="0" err="1" smtClean="0"/>
              <a:t>utilizará</a:t>
            </a:r>
            <a:r>
              <a:rPr lang="en-US" sz="2200" dirty="0" smtClean="0"/>
              <a:t> </a:t>
            </a:r>
            <a:r>
              <a:rPr lang="en-US" sz="2200" dirty="0" err="1"/>
              <a:t>estos</a:t>
            </a:r>
            <a:r>
              <a:rPr lang="en-US" sz="2200" dirty="0"/>
              <a:t> </a:t>
            </a:r>
            <a:r>
              <a:rPr lang="en-US" sz="2200" dirty="0" err="1"/>
              <a:t>activos</a:t>
            </a:r>
            <a:r>
              <a:rPr lang="en-US" sz="2200" dirty="0"/>
              <a:t> de </a:t>
            </a:r>
            <a:r>
              <a:rPr lang="en-US" sz="2200" dirty="0" err="1"/>
              <a:t>proceso</a:t>
            </a:r>
            <a:r>
              <a:rPr lang="en-US" sz="2200" dirty="0"/>
              <a:t> a lo largo del </a:t>
            </a:r>
            <a:r>
              <a:rPr lang="en-US" sz="2200" dirty="0" err="1"/>
              <a:t>ciclo</a:t>
            </a:r>
            <a:r>
              <a:rPr lang="en-US" sz="2200" dirty="0"/>
              <a:t> de </a:t>
            </a:r>
            <a:r>
              <a:rPr lang="en-US" sz="2200" dirty="0" err="1"/>
              <a:t>vida</a:t>
            </a:r>
            <a:r>
              <a:rPr lang="en-US" sz="2200" dirty="0"/>
              <a:t> del </a:t>
            </a:r>
            <a:r>
              <a:rPr lang="en-US" sz="2200" dirty="0" err="1"/>
              <a:t>proyecto</a:t>
            </a:r>
            <a:r>
              <a:rPr lang="en-US" sz="2200" dirty="0"/>
              <a:t>. </a:t>
            </a:r>
          </a:p>
        </p:txBody>
      </p:sp>
    </p:spTree>
    <p:extLst>
      <p:ext uri="{BB962C8B-B14F-4D97-AF65-F5344CB8AC3E}">
        <p14:creationId xmlns:p14="http://schemas.microsoft.com/office/powerpoint/2010/main" val="8743080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61</a:t>
            </a:fld>
            <a:endParaRPr lang="en-US" sz="1600"/>
          </a:p>
        </p:txBody>
      </p:sp>
      <p:sp>
        <p:nvSpPr>
          <p:cNvPr id="4" name="Marcador de contenido 3"/>
          <p:cNvSpPr>
            <a:spLocks noGrp="1"/>
          </p:cNvSpPr>
          <p:nvPr>
            <p:ph idx="1"/>
          </p:nvPr>
        </p:nvSpPr>
        <p:spPr>
          <a:xfrm>
            <a:off x="1097280" y="1975103"/>
            <a:ext cx="10058400" cy="4281317"/>
          </a:xfrm>
        </p:spPr>
        <p:txBody>
          <a:bodyPr>
            <a:normAutofit lnSpcReduction="10000"/>
          </a:bodyPr>
          <a:lstStyle/>
          <a:p>
            <a:pPr>
              <a:buClr>
                <a:schemeClr val="accent2"/>
              </a:buClr>
              <a:buFont typeface="Wingdings" charset="2"/>
              <a:buChar char="v"/>
            </a:pPr>
            <a:r>
              <a:rPr lang="en-US" sz="2300" b="1" dirty="0" err="1"/>
              <a:t>Repositorio</a:t>
            </a:r>
            <a:r>
              <a:rPr lang="en-US" sz="2300" b="1" dirty="0"/>
              <a:t> de base de </a:t>
            </a:r>
            <a:r>
              <a:rPr lang="en-US" sz="2300" b="1" dirty="0" err="1"/>
              <a:t>datos</a:t>
            </a:r>
            <a:r>
              <a:rPr lang="en-US" sz="2300" b="1" dirty="0"/>
              <a:t> de </a:t>
            </a:r>
            <a:r>
              <a:rPr lang="en-US" sz="2300" b="1" dirty="0" err="1"/>
              <a:t>conocimiento</a:t>
            </a:r>
            <a:r>
              <a:rPr lang="en-US" sz="2300" dirty="0"/>
              <a:t>. </a:t>
            </a:r>
            <a:endParaRPr lang="en-US" sz="2300" dirty="0" smtClean="0"/>
          </a:p>
          <a:p>
            <a:pPr>
              <a:buClr>
                <a:schemeClr val="accent2"/>
              </a:buClr>
              <a:buFont typeface="Wingdings" charset="2"/>
              <a:buChar char="v"/>
            </a:pPr>
            <a:r>
              <a:rPr lang="en-US" sz="2300" dirty="0" err="1" smtClean="0"/>
              <a:t>Esta</a:t>
            </a:r>
            <a:r>
              <a:rPr lang="en-US" sz="2300" dirty="0" smtClean="0"/>
              <a:t> </a:t>
            </a:r>
            <a:r>
              <a:rPr lang="en-US" sz="2300" dirty="0" err="1"/>
              <a:t>categoría</a:t>
            </a:r>
            <a:r>
              <a:rPr lang="en-US" sz="2300" dirty="0"/>
              <a:t> </a:t>
            </a:r>
            <a:r>
              <a:rPr lang="en-US" sz="2300" dirty="0" err="1"/>
              <a:t>incluye</a:t>
            </a:r>
            <a:r>
              <a:rPr lang="en-US" sz="2300" dirty="0"/>
              <a:t> bases de </a:t>
            </a:r>
            <a:r>
              <a:rPr lang="en-US" sz="2300" dirty="0" err="1"/>
              <a:t>datos</a:t>
            </a:r>
            <a:r>
              <a:rPr lang="en-US" sz="2300" dirty="0"/>
              <a:t> </a:t>
            </a:r>
            <a:r>
              <a:rPr lang="en-US" sz="2300" dirty="0" err="1"/>
              <a:t>que</a:t>
            </a:r>
            <a:r>
              <a:rPr lang="en-US" sz="2300" dirty="0"/>
              <a:t> le </a:t>
            </a:r>
            <a:r>
              <a:rPr lang="en-US" sz="2300" dirty="0" err="1"/>
              <a:t>permiten</a:t>
            </a:r>
            <a:r>
              <a:rPr lang="en-US" sz="2300" dirty="0"/>
              <a:t> </a:t>
            </a:r>
            <a:r>
              <a:rPr lang="en-US" sz="2300" dirty="0" err="1"/>
              <a:t>hacer</a:t>
            </a:r>
            <a:r>
              <a:rPr lang="en-US" sz="2300" dirty="0"/>
              <a:t> dos </a:t>
            </a:r>
            <a:r>
              <a:rPr lang="en-US" sz="2300" dirty="0" err="1"/>
              <a:t>cosas</a:t>
            </a:r>
            <a:r>
              <a:rPr lang="en-US" sz="2300" dirty="0"/>
              <a:t>: 1) </a:t>
            </a:r>
            <a:r>
              <a:rPr lang="en-US" sz="2300" dirty="0" err="1"/>
              <a:t>recuperar</a:t>
            </a:r>
            <a:r>
              <a:rPr lang="en-US" sz="2300" dirty="0"/>
              <a:t> </a:t>
            </a:r>
            <a:r>
              <a:rPr lang="en-US" sz="2300" dirty="0" err="1"/>
              <a:t>información</a:t>
            </a:r>
            <a:r>
              <a:rPr lang="en-US" sz="2300" dirty="0"/>
              <a:t> para </a:t>
            </a:r>
            <a:r>
              <a:rPr lang="en-US" sz="2300" dirty="0" err="1"/>
              <a:t>usarla</a:t>
            </a:r>
            <a:r>
              <a:rPr lang="en-US" sz="2300" dirty="0"/>
              <a:t> en </a:t>
            </a:r>
            <a:r>
              <a:rPr lang="en-US" sz="2300" dirty="0" err="1"/>
              <a:t>su</a:t>
            </a:r>
            <a:r>
              <a:rPr lang="en-US" sz="2300" dirty="0"/>
              <a:t> </a:t>
            </a:r>
            <a:r>
              <a:rPr lang="en-US" sz="2300" dirty="0" err="1"/>
              <a:t>proyecto</a:t>
            </a:r>
            <a:r>
              <a:rPr lang="en-US" sz="2300" dirty="0"/>
              <a:t>, y 2) </a:t>
            </a:r>
            <a:r>
              <a:rPr lang="en-US" sz="2300" dirty="0" err="1"/>
              <a:t>almacenar</a:t>
            </a:r>
            <a:r>
              <a:rPr lang="en-US" sz="2300" dirty="0"/>
              <a:t> </a:t>
            </a:r>
            <a:r>
              <a:rPr lang="en-US" sz="2300" dirty="0" err="1"/>
              <a:t>información</a:t>
            </a:r>
            <a:r>
              <a:rPr lang="en-US" sz="2300" dirty="0"/>
              <a:t> de </a:t>
            </a:r>
            <a:r>
              <a:rPr lang="en-US" sz="2300" dirty="0" err="1"/>
              <a:t>su</a:t>
            </a:r>
            <a:r>
              <a:rPr lang="en-US" sz="2300" dirty="0"/>
              <a:t> </a:t>
            </a:r>
            <a:r>
              <a:rPr lang="en-US" sz="2300" dirty="0" err="1"/>
              <a:t>proyecto</a:t>
            </a:r>
            <a:r>
              <a:rPr lang="en-US" sz="2300" dirty="0"/>
              <a:t> a </a:t>
            </a:r>
            <a:r>
              <a:rPr lang="en-US" sz="2300" dirty="0" err="1"/>
              <a:t>medida</a:t>
            </a:r>
            <a:r>
              <a:rPr lang="en-US" sz="2300" dirty="0"/>
              <a:t> </a:t>
            </a:r>
            <a:r>
              <a:rPr lang="en-US" sz="2300" dirty="0" err="1"/>
              <a:t>que</a:t>
            </a:r>
            <a:r>
              <a:rPr lang="en-US" sz="2300" dirty="0"/>
              <a:t> </a:t>
            </a:r>
            <a:r>
              <a:rPr lang="en-US" sz="2300" dirty="0" err="1"/>
              <a:t>avanza</a:t>
            </a:r>
            <a:r>
              <a:rPr lang="en-US" sz="2300" dirty="0"/>
              <a:t> para </a:t>
            </a:r>
            <a:r>
              <a:rPr lang="en-US" sz="2300" dirty="0" err="1"/>
              <a:t>que</a:t>
            </a:r>
            <a:r>
              <a:rPr lang="en-US" sz="2300" dirty="0"/>
              <a:t> </a:t>
            </a:r>
            <a:r>
              <a:rPr lang="es-ES" sz="2300" dirty="0" smtClean="0"/>
              <a:t>é</a:t>
            </a:r>
            <a:r>
              <a:rPr lang="en-US" sz="2300" dirty="0" err="1" smtClean="0"/>
              <a:t>ste</a:t>
            </a:r>
            <a:r>
              <a:rPr lang="en-US" sz="2300" dirty="0" smtClean="0"/>
              <a:t> </a:t>
            </a:r>
            <a:r>
              <a:rPr lang="en-US" sz="2300" dirty="0"/>
              <a:t>y </a:t>
            </a:r>
            <a:r>
              <a:rPr lang="en-US" sz="2300" dirty="0" err="1"/>
              <a:t>futuros</a:t>
            </a:r>
            <a:r>
              <a:rPr lang="en-US" sz="2300" dirty="0"/>
              <a:t> </a:t>
            </a:r>
            <a:r>
              <a:rPr lang="en-US" sz="2300" dirty="0" err="1"/>
              <a:t>proyectos</a:t>
            </a:r>
            <a:r>
              <a:rPr lang="en-US" sz="2300" dirty="0"/>
              <a:t> lo </a:t>
            </a:r>
            <a:r>
              <a:rPr lang="en-US" sz="2300" dirty="0" err="1"/>
              <a:t>utilicen</a:t>
            </a:r>
            <a:r>
              <a:rPr lang="en-US" sz="2300" dirty="0"/>
              <a:t>. </a:t>
            </a:r>
            <a:r>
              <a:rPr lang="en-US" sz="2300" dirty="0" err="1"/>
              <a:t>Aquí</a:t>
            </a:r>
            <a:r>
              <a:rPr lang="en-US" sz="2300" dirty="0"/>
              <a:t> hay </a:t>
            </a:r>
            <a:r>
              <a:rPr lang="en-US" sz="2300" dirty="0" err="1"/>
              <a:t>algunos</a:t>
            </a:r>
            <a:r>
              <a:rPr lang="en-US" sz="2300" dirty="0"/>
              <a:t> </a:t>
            </a:r>
            <a:r>
              <a:rPr lang="es-ES" sz="2300" dirty="0" smtClean="0"/>
              <a:t>ítems </a:t>
            </a:r>
            <a:r>
              <a:rPr lang="en-US" sz="2300" dirty="0" smtClean="0"/>
              <a:t>en </a:t>
            </a:r>
            <a:r>
              <a:rPr lang="en-US" sz="2300" dirty="0" err="1"/>
              <a:t>esta</a:t>
            </a:r>
            <a:r>
              <a:rPr lang="en-US" sz="2300" dirty="0"/>
              <a:t> </a:t>
            </a:r>
            <a:r>
              <a:rPr lang="en-US" sz="2300" dirty="0" err="1"/>
              <a:t>categoría</a:t>
            </a:r>
            <a:r>
              <a:rPr lang="en-US" sz="2300" dirty="0" smtClean="0"/>
              <a:t>:</a:t>
            </a:r>
          </a:p>
          <a:p>
            <a:pPr marL="0" indent="0">
              <a:buClr>
                <a:schemeClr val="accent2"/>
              </a:buClr>
              <a:buNone/>
            </a:pPr>
            <a:r>
              <a:rPr lang="en-US" sz="2300" dirty="0" smtClean="0"/>
              <a:t>• </a:t>
            </a:r>
            <a:r>
              <a:rPr lang="en-US" sz="2300" dirty="0" err="1"/>
              <a:t>Archivos</a:t>
            </a:r>
            <a:r>
              <a:rPr lang="en-US" sz="2300" dirty="0"/>
              <a:t> de </a:t>
            </a:r>
            <a:r>
              <a:rPr lang="en-US" sz="2300" dirty="0" err="1"/>
              <a:t>proyecto</a:t>
            </a:r>
            <a:r>
              <a:rPr lang="en-US" sz="2300" dirty="0"/>
              <a:t>. Los </a:t>
            </a:r>
            <a:r>
              <a:rPr lang="en-US" sz="2300" dirty="0" err="1"/>
              <a:t>documentos</a:t>
            </a:r>
            <a:r>
              <a:rPr lang="en-US" sz="2300" dirty="0"/>
              <a:t> y </a:t>
            </a:r>
            <a:r>
              <a:rPr lang="en-US" sz="2300" dirty="0" err="1"/>
              <a:t>otros</a:t>
            </a:r>
            <a:r>
              <a:rPr lang="en-US" sz="2300" dirty="0"/>
              <a:t> </a:t>
            </a:r>
            <a:r>
              <a:rPr lang="en-US" sz="2300" dirty="0" err="1"/>
              <a:t>archivos</a:t>
            </a:r>
            <a:r>
              <a:rPr lang="en-US" sz="2300" dirty="0"/>
              <a:t> </a:t>
            </a:r>
            <a:r>
              <a:rPr lang="en-US" sz="2300" dirty="0" err="1"/>
              <a:t>producidos</a:t>
            </a:r>
            <a:r>
              <a:rPr lang="en-US" sz="2300" dirty="0"/>
              <a:t> en el </a:t>
            </a:r>
            <a:r>
              <a:rPr lang="en-US" sz="2300" dirty="0" err="1"/>
              <a:t>proyecto</a:t>
            </a:r>
            <a:r>
              <a:rPr lang="en-US" sz="2300" dirty="0"/>
              <a:t>, </a:t>
            </a:r>
            <a:r>
              <a:rPr lang="en-US" sz="2300" dirty="0" err="1"/>
              <a:t>como</a:t>
            </a:r>
            <a:r>
              <a:rPr lang="en-US" sz="2300" dirty="0"/>
              <a:t> </a:t>
            </a:r>
            <a:r>
              <a:rPr lang="en-US" sz="2400" dirty="0"/>
              <a:t>project charter</a:t>
            </a:r>
            <a:r>
              <a:rPr lang="en-US" sz="2300" dirty="0" smtClean="0"/>
              <a:t> </a:t>
            </a:r>
            <a:r>
              <a:rPr lang="en-US" sz="2300" dirty="0"/>
              <a:t>y la </a:t>
            </a:r>
            <a:r>
              <a:rPr lang="en-US" sz="2300" dirty="0" err="1"/>
              <a:t>declaración</a:t>
            </a:r>
            <a:r>
              <a:rPr lang="en-US" sz="2300" dirty="0"/>
              <a:t> de </a:t>
            </a:r>
            <a:r>
              <a:rPr lang="en-US" sz="2300" dirty="0" err="1" smtClean="0"/>
              <a:t>alcance</a:t>
            </a:r>
            <a:endParaRPr lang="en-US" sz="2300" dirty="0" smtClean="0"/>
          </a:p>
          <a:p>
            <a:pPr marL="0" indent="0">
              <a:buClr>
                <a:schemeClr val="accent2"/>
              </a:buClr>
              <a:buNone/>
            </a:pPr>
            <a:r>
              <a:rPr lang="en-US" sz="2300" dirty="0" smtClean="0"/>
              <a:t>• </a:t>
            </a:r>
            <a:r>
              <a:rPr lang="en-US" sz="2300" dirty="0"/>
              <a:t>Base de </a:t>
            </a:r>
            <a:r>
              <a:rPr lang="en-US" sz="2300" dirty="0" err="1"/>
              <a:t>datos</a:t>
            </a:r>
            <a:r>
              <a:rPr lang="en-US" sz="2300" dirty="0"/>
              <a:t> de </a:t>
            </a:r>
            <a:r>
              <a:rPr lang="en-US" sz="2300" dirty="0" err="1"/>
              <a:t>mediciones</a:t>
            </a:r>
            <a:r>
              <a:rPr lang="en-US" sz="2300" dirty="0"/>
              <a:t>. Un </a:t>
            </a:r>
            <a:r>
              <a:rPr lang="en-US" sz="2300" dirty="0" err="1"/>
              <a:t>ejemplo</a:t>
            </a:r>
            <a:r>
              <a:rPr lang="en-US" sz="2300" dirty="0"/>
              <a:t> </a:t>
            </a:r>
            <a:r>
              <a:rPr lang="en-US" sz="2300" dirty="0" err="1"/>
              <a:t>es</a:t>
            </a:r>
            <a:r>
              <a:rPr lang="en-US" sz="2300" dirty="0"/>
              <a:t> </a:t>
            </a:r>
            <a:r>
              <a:rPr lang="en-US" sz="2300" dirty="0" err="1"/>
              <a:t>una</a:t>
            </a:r>
            <a:r>
              <a:rPr lang="en-US" sz="2300" dirty="0"/>
              <a:t> base de </a:t>
            </a:r>
            <a:r>
              <a:rPr lang="en-US" sz="2300" dirty="0" err="1"/>
              <a:t>datos</a:t>
            </a:r>
            <a:r>
              <a:rPr lang="en-US" sz="2300" dirty="0"/>
              <a:t> para </a:t>
            </a:r>
            <a:r>
              <a:rPr lang="en-US" sz="2300" dirty="0" err="1"/>
              <a:t>las</a:t>
            </a:r>
            <a:r>
              <a:rPr lang="en-US" sz="2300" dirty="0"/>
              <a:t> </a:t>
            </a:r>
            <a:r>
              <a:rPr lang="en-US" sz="2300" dirty="0" err="1"/>
              <a:t>mediciones</a:t>
            </a:r>
            <a:r>
              <a:rPr lang="en-US" sz="2300" dirty="0"/>
              <a:t> de </a:t>
            </a:r>
            <a:r>
              <a:rPr lang="en-US" sz="2300" dirty="0" err="1"/>
              <a:t>rendimiento</a:t>
            </a:r>
            <a:r>
              <a:rPr lang="en-US" sz="2300" dirty="0" smtClean="0"/>
              <a:t>.</a:t>
            </a:r>
          </a:p>
          <a:p>
            <a:pPr marL="0" indent="0">
              <a:buClr>
                <a:schemeClr val="accent2"/>
              </a:buClr>
              <a:buNone/>
            </a:pPr>
            <a:r>
              <a:rPr lang="en-US" sz="2300" dirty="0" smtClean="0"/>
              <a:t>• </a:t>
            </a:r>
            <a:r>
              <a:rPr lang="en-US" sz="2300" dirty="0" err="1"/>
              <a:t>Información</a:t>
            </a:r>
            <a:r>
              <a:rPr lang="en-US" sz="2300" dirty="0"/>
              <a:t> </a:t>
            </a:r>
            <a:r>
              <a:rPr lang="en-US" sz="2300" dirty="0" err="1"/>
              <a:t>histórica</a:t>
            </a:r>
            <a:r>
              <a:rPr lang="en-US" sz="2300" dirty="0"/>
              <a:t> y </a:t>
            </a:r>
            <a:r>
              <a:rPr lang="en-US" sz="2300" dirty="0" err="1"/>
              <a:t>lecciones</a:t>
            </a:r>
            <a:r>
              <a:rPr lang="en-US" sz="2300" dirty="0"/>
              <a:t> </a:t>
            </a:r>
            <a:r>
              <a:rPr lang="en-US" sz="2300" dirty="0" err="1"/>
              <a:t>aprendidas</a:t>
            </a:r>
            <a:r>
              <a:rPr lang="en-US" sz="2300" dirty="0"/>
              <a:t>. </a:t>
            </a:r>
            <a:r>
              <a:rPr lang="en-US" sz="2300" dirty="0" err="1" smtClean="0"/>
              <a:t>Archivos</a:t>
            </a:r>
            <a:r>
              <a:rPr lang="en-US" sz="2300" dirty="0" smtClean="0"/>
              <a:t> </a:t>
            </a:r>
            <a:r>
              <a:rPr lang="en-US" sz="2300" dirty="0"/>
              <a:t>de </a:t>
            </a:r>
            <a:r>
              <a:rPr lang="en-US" sz="2300" dirty="0" err="1"/>
              <a:t>proyectos</a:t>
            </a:r>
            <a:r>
              <a:rPr lang="en-US" sz="2300" dirty="0"/>
              <a:t> </a:t>
            </a:r>
            <a:r>
              <a:rPr lang="en-US" sz="2300" dirty="0" err="1"/>
              <a:t>anteriores</a:t>
            </a:r>
            <a:r>
              <a:rPr lang="en-US" sz="2300" dirty="0"/>
              <a:t>, </a:t>
            </a:r>
            <a:r>
              <a:rPr lang="en-US" sz="2300" dirty="0" err="1"/>
              <a:t>incluidas</a:t>
            </a:r>
            <a:r>
              <a:rPr lang="en-US" sz="2300" dirty="0"/>
              <a:t> </a:t>
            </a:r>
            <a:r>
              <a:rPr lang="en-US" sz="2300" dirty="0" err="1"/>
              <a:t>las</a:t>
            </a:r>
            <a:r>
              <a:rPr lang="en-US" sz="2300" dirty="0"/>
              <a:t> </a:t>
            </a:r>
            <a:r>
              <a:rPr lang="en-US" sz="2300" dirty="0" err="1"/>
              <a:t>lecciones</a:t>
            </a:r>
            <a:r>
              <a:rPr lang="en-US" sz="2300" dirty="0"/>
              <a:t> </a:t>
            </a:r>
            <a:r>
              <a:rPr lang="en-US" sz="2300" dirty="0" err="1"/>
              <a:t>aprendidas</a:t>
            </a:r>
            <a:r>
              <a:rPr lang="en-US" sz="2300" dirty="0"/>
              <a:t> de los </a:t>
            </a:r>
            <a:r>
              <a:rPr lang="en-US" sz="2300" dirty="0" err="1" smtClean="0"/>
              <a:t>proyectos</a:t>
            </a:r>
            <a:endParaRPr lang="en-US" sz="2300" dirty="0" smtClean="0"/>
          </a:p>
        </p:txBody>
      </p:sp>
    </p:spTree>
    <p:extLst>
      <p:ext uri="{BB962C8B-B14F-4D97-AF65-F5344CB8AC3E}">
        <p14:creationId xmlns:p14="http://schemas.microsoft.com/office/powerpoint/2010/main" val="6528730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62</a:t>
            </a:fld>
            <a:endParaRPr lang="en-US" sz="1600"/>
          </a:p>
        </p:txBody>
      </p:sp>
      <p:sp>
        <p:nvSpPr>
          <p:cNvPr id="4" name="Marcador de contenido 3"/>
          <p:cNvSpPr>
            <a:spLocks noGrp="1"/>
          </p:cNvSpPr>
          <p:nvPr>
            <p:ph idx="1"/>
          </p:nvPr>
        </p:nvSpPr>
        <p:spPr>
          <a:xfrm>
            <a:off x="1097280" y="1975103"/>
            <a:ext cx="10058400" cy="4281317"/>
          </a:xfrm>
        </p:spPr>
        <p:txBody>
          <a:bodyPr>
            <a:normAutofit/>
          </a:bodyPr>
          <a:lstStyle/>
          <a:p>
            <a:pPr>
              <a:buClr>
                <a:schemeClr val="accent2"/>
              </a:buClr>
              <a:buFont typeface="Wingdings" charset="2"/>
              <a:buChar char="v"/>
            </a:pPr>
            <a:r>
              <a:rPr lang="en-US" sz="2400" b="1" dirty="0" err="1"/>
              <a:t>Repositorio</a:t>
            </a:r>
            <a:r>
              <a:rPr lang="en-US" sz="2400" b="1" dirty="0"/>
              <a:t> de base de </a:t>
            </a:r>
            <a:r>
              <a:rPr lang="en-US" sz="2400" b="1" dirty="0" err="1"/>
              <a:t>datos</a:t>
            </a:r>
            <a:r>
              <a:rPr lang="en-US" sz="2400" b="1" dirty="0"/>
              <a:t> de </a:t>
            </a:r>
            <a:r>
              <a:rPr lang="en-US" sz="2400" b="1" dirty="0" err="1"/>
              <a:t>conocimiento</a:t>
            </a:r>
            <a:r>
              <a:rPr lang="en-US" sz="2400" dirty="0"/>
              <a:t>. </a:t>
            </a:r>
            <a:endParaRPr lang="en-US" sz="2400" dirty="0" smtClean="0"/>
          </a:p>
          <a:p>
            <a:pPr marL="0" indent="0">
              <a:buClr>
                <a:schemeClr val="accent2"/>
              </a:buClr>
              <a:buNone/>
            </a:pPr>
            <a:r>
              <a:rPr lang="en-US" sz="2400" dirty="0"/>
              <a:t>• </a:t>
            </a:r>
            <a:r>
              <a:rPr lang="en-US" sz="2400" dirty="0" err="1"/>
              <a:t>Gestión</a:t>
            </a:r>
            <a:r>
              <a:rPr lang="en-US" sz="2400" dirty="0"/>
              <a:t> de </a:t>
            </a:r>
            <a:r>
              <a:rPr lang="en-US" sz="2400" dirty="0" err="1"/>
              <a:t>incidencias</a:t>
            </a:r>
            <a:r>
              <a:rPr lang="en-US" sz="2400" dirty="0"/>
              <a:t> y </a:t>
            </a:r>
            <a:r>
              <a:rPr lang="en-US" sz="2400" dirty="0" err="1"/>
              <a:t>defectos</a:t>
            </a:r>
            <a:r>
              <a:rPr lang="en-US" sz="2400" dirty="0"/>
              <a:t>. </a:t>
            </a:r>
            <a:r>
              <a:rPr lang="en-US" sz="2400" dirty="0" err="1"/>
              <a:t>Una</a:t>
            </a:r>
            <a:r>
              <a:rPr lang="en-US" sz="2400" dirty="0"/>
              <a:t> base de </a:t>
            </a:r>
            <a:r>
              <a:rPr lang="en-US" sz="2400" dirty="0" err="1"/>
              <a:t>datos</a:t>
            </a:r>
            <a:r>
              <a:rPr lang="en-US" sz="2400" dirty="0"/>
              <a:t> </a:t>
            </a:r>
            <a:r>
              <a:rPr lang="en-US" sz="2400" dirty="0" err="1"/>
              <a:t>que</a:t>
            </a:r>
            <a:r>
              <a:rPr lang="en-US" sz="2400" dirty="0"/>
              <a:t> </a:t>
            </a:r>
            <a:r>
              <a:rPr lang="en-US" sz="2400" dirty="0" err="1"/>
              <a:t>permite</a:t>
            </a:r>
            <a:r>
              <a:rPr lang="en-US" sz="2400" dirty="0"/>
              <a:t> la </a:t>
            </a:r>
            <a:r>
              <a:rPr lang="en-US" sz="2400" dirty="0" err="1"/>
              <a:t>gestión</a:t>
            </a:r>
            <a:r>
              <a:rPr lang="en-US" sz="2400" dirty="0"/>
              <a:t> de </a:t>
            </a:r>
            <a:r>
              <a:rPr lang="en-US" sz="2400" dirty="0" err="1"/>
              <a:t>problemas</a:t>
            </a:r>
            <a:r>
              <a:rPr lang="en-US" sz="2400" dirty="0"/>
              <a:t> y </a:t>
            </a:r>
            <a:r>
              <a:rPr lang="en-US" sz="2400" dirty="0" err="1"/>
              <a:t>defectos</a:t>
            </a:r>
            <a:r>
              <a:rPr lang="en-US" sz="2400" dirty="0"/>
              <a:t>, </a:t>
            </a:r>
            <a:r>
              <a:rPr lang="en-US" sz="2400" dirty="0" err="1"/>
              <a:t>como</a:t>
            </a:r>
            <a:r>
              <a:rPr lang="en-US" sz="2400" dirty="0"/>
              <a:t> el </a:t>
            </a:r>
            <a:r>
              <a:rPr lang="en-US" sz="2400" dirty="0" err="1" smtClean="0"/>
              <a:t>registro</a:t>
            </a:r>
            <a:r>
              <a:rPr lang="en-US" sz="2400" dirty="0" smtClean="0"/>
              <a:t>, control </a:t>
            </a:r>
            <a:r>
              <a:rPr lang="en-US" sz="2400" dirty="0"/>
              <a:t>y </a:t>
            </a:r>
            <a:r>
              <a:rPr lang="en-US" sz="2400" dirty="0" err="1" smtClean="0"/>
              <a:t>resoluci</a:t>
            </a:r>
            <a:r>
              <a:rPr lang="es-ES" sz="2400" dirty="0" err="1" smtClean="0"/>
              <a:t>ón</a:t>
            </a:r>
            <a:r>
              <a:rPr lang="es-ES" sz="2400" dirty="0" smtClean="0"/>
              <a:t> de </a:t>
            </a:r>
            <a:r>
              <a:rPr lang="en-US" sz="2400" dirty="0" smtClean="0"/>
              <a:t>un </a:t>
            </a:r>
            <a:r>
              <a:rPr lang="en-US" sz="2400" dirty="0" err="1"/>
              <a:t>problema</a:t>
            </a:r>
            <a:r>
              <a:rPr lang="en-US" sz="2400" dirty="0"/>
              <a:t> o </a:t>
            </a:r>
            <a:r>
              <a:rPr lang="en-US" sz="2400" dirty="0" err="1"/>
              <a:t>defecto</a:t>
            </a:r>
            <a:r>
              <a:rPr lang="en-US" sz="2400" dirty="0"/>
              <a:t>. </a:t>
            </a:r>
            <a:r>
              <a:rPr lang="en-US" sz="2400" dirty="0" err="1"/>
              <a:t>También</a:t>
            </a:r>
            <a:r>
              <a:rPr lang="en-US" sz="2400" dirty="0"/>
              <a:t> </a:t>
            </a:r>
            <a:r>
              <a:rPr lang="en-US" sz="2400" dirty="0" err="1"/>
              <a:t>puede</a:t>
            </a:r>
            <a:r>
              <a:rPr lang="en-US" sz="2400" dirty="0"/>
              <a:t> </a:t>
            </a:r>
            <a:r>
              <a:rPr lang="en-US" sz="2400" dirty="0" err="1"/>
              <a:t>encontrar</a:t>
            </a:r>
            <a:r>
              <a:rPr lang="en-US" sz="2400" dirty="0"/>
              <a:t> el </a:t>
            </a:r>
            <a:r>
              <a:rPr lang="en-US" sz="2400" dirty="0" err="1"/>
              <a:t>estado</a:t>
            </a:r>
            <a:r>
              <a:rPr lang="en-US" sz="2400" dirty="0"/>
              <a:t> del </a:t>
            </a:r>
            <a:r>
              <a:rPr lang="en-US" sz="2400" dirty="0" err="1"/>
              <a:t>problema</a:t>
            </a:r>
            <a:r>
              <a:rPr lang="en-US" sz="2400" dirty="0"/>
              <a:t> o el </a:t>
            </a:r>
            <a:r>
              <a:rPr lang="en-US" sz="2400" dirty="0" err="1"/>
              <a:t>defecto</a:t>
            </a:r>
            <a:r>
              <a:rPr lang="en-US" sz="2400" dirty="0"/>
              <a:t> en </a:t>
            </a:r>
            <a:r>
              <a:rPr lang="en-US" sz="2400" dirty="0" err="1"/>
              <a:t>esta</a:t>
            </a:r>
            <a:r>
              <a:rPr lang="en-US" sz="2400" dirty="0"/>
              <a:t> base de </a:t>
            </a:r>
            <a:r>
              <a:rPr lang="en-US" sz="2400" dirty="0" err="1"/>
              <a:t>datos</a:t>
            </a:r>
            <a:r>
              <a:rPr lang="en-US" sz="2400" dirty="0"/>
              <a:t>.</a:t>
            </a:r>
          </a:p>
          <a:p>
            <a:pPr marL="0" indent="0">
              <a:buClr>
                <a:schemeClr val="accent2"/>
              </a:buClr>
              <a:buNone/>
            </a:pPr>
            <a:r>
              <a:rPr lang="en-US" sz="2400" dirty="0"/>
              <a:t>• Base de </a:t>
            </a:r>
            <a:r>
              <a:rPr lang="en-US" sz="2400" dirty="0" err="1"/>
              <a:t>datos</a:t>
            </a:r>
            <a:r>
              <a:rPr lang="en-US" sz="2400" dirty="0"/>
              <a:t> </a:t>
            </a:r>
            <a:r>
              <a:rPr lang="en-US" sz="2400" dirty="0" err="1"/>
              <a:t>financiera</a:t>
            </a:r>
            <a:r>
              <a:rPr lang="en-US" sz="2400" dirty="0"/>
              <a:t>. La </a:t>
            </a:r>
            <a:r>
              <a:rPr lang="en-US" sz="2400" dirty="0" err="1"/>
              <a:t>información</a:t>
            </a:r>
            <a:r>
              <a:rPr lang="en-US" sz="2400" dirty="0"/>
              <a:t> </a:t>
            </a:r>
            <a:r>
              <a:rPr lang="en-US" sz="2400" dirty="0" err="1"/>
              <a:t>financiera</a:t>
            </a:r>
            <a:r>
              <a:rPr lang="en-US" sz="2400" dirty="0"/>
              <a:t> </a:t>
            </a:r>
            <a:r>
              <a:rPr lang="en-US" sz="2400" dirty="0" err="1"/>
              <a:t>relacionada</a:t>
            </a:r>
            <a:r>
              <a:rPr lang="en-US" sz="2400" dirty="0"/>
              <a:t> con el </a:t>
            </a:r>
            <a:r>
              <a:rPr lang="en-US" sz="2400" dirty="0" err="1"/>
              <a:t>proyecto</a:t>
            </a:r>
            <a:r>
              <a:rPr lang="en-US" sz="2400" dirty="0"/>
              <a:t>, </a:t>
            </a:r>
            <a:r>
              <a:rPr lang="en-US" sz="2400" dirty="0" err="1"/>
              <a:t>como</a:t>
            </a:r>
            <a:r>
              <a:rPr lang="en-US" sz="2400" dirty="0"/>
              <a:t> </a:t>
            </a:r>
            <a:r>
              <a:rPr lang="en-US" sz="2400" dirty="0" err="1"/>
              <a:t>presupuesto</a:t>
            </a:r>
            <a:r>
              <a:rPr lang="en-US" sz="2400" dirty="0"/>
              <a:t>, horas de </a:t>
            </a:r>
            <a:r>
              <a:rPr lang="en-US" sz="2400" dirty="0" err="1"/>
              <a:t>trabajo</a:t>
            </a:r>
            <a:r>
              <a:rPr lang="en-US" sz="2400" dirty="0"/>
              <a:t> y </a:t>
            </a:r>
            <a:r>
              <a:rPr lang="en-US" sz="2400" dirty="0" err="1"/>
              <a:t>sobrecostos</a:t>
            </a:r>
            <a:r>
              <a:rPr lang="en-US" sz="2400" dirty="0"/>
              <a:t>.</a:t>
            </a:r>
          </a:p>
          <a:p>
            <a:pPr marL="0" indent="0">
              <a:buClr>
                <a:schemeClr val="accent2"/>
              </a:buClr>
              <a:buNone/>
            </a:pPr>
            <a:r>
              <a:rPr lang="en-US" sz="2400" dirty="0"/>
              <a:t>• Base de </a:t>
            </a:r>
            <a:r>
              <a:rPr lang="en-US" sz="2400" dirty="0" err="1"/>
              <a:t>datos</a:t>
            </a:r>
            <a:r>
              <a:rPr lang="en-US" sz="2400" dirty="0"/>
              <a:t> de </a:t>
            </a:r>
            <a:r>
              <a:rPr lang="en-US" sz="2400" dirty="0" err="1"/>
              <a:t>gestión</a:t>
            </a:r>
            <a:r>
              <a:rPr lang="en-US" sz="2400" dirty="0"/>
              <a:t> de la </a:t>
            </a:r>
            <a:r>
              <a:rPr lang="en-US" sz="2400" dirty="0" err="1"/>
              <a:t>configuración</a:t>
            </a:r>
            <a:r>
              <a:rPr lang="en-US" sz="2400" dirty="0"/>
              <a:t>. </a:t>
            </a:r>
            <a:r>
              <a:rPr lang="en-US" sz="2400" dirty="0" err="1"/>
              <a:t>Contiene</a:t>
            </a:r>
            <a:r>
              <a:rPr lang="en-US" sz="2400" dirty="0"/>
              <a:t> el </a:t>
            </a:r>
            <a:r>
              <a:rPr lang="en-US" sz="2400" dirty="0" err="1"/>
              <a:t>historial</a:t>
            </a:r>
            <a:r>
              <a:rPr lang="en-US" sz="2400" dirty="0"/>
              <a:t> de </a:t>
            </a:r>
            <a:r>
              <a:rPr lang="en-US" sz="2400" dirty="0" err="1"/>
              <a:t>cambios</a:t>
            </a:r>
            <a:r>
              <a:rPr lang="en-US" sz="2400" dirty="0"/>
              <a:t>: </a:t>
            </a:r>
            <a:r>
              <a:rPr lang="en-US" sz="2400" dirty="0" err="1"/>
              <a:t>diferentes</a:t>
            </a:r>
            <a:r>
              <a:rPr lang="en-US" sz="2400" dirty="0"/>
              <a:t> </a:t>
            </a:r>
            <a:r>
              <a:rPr lang="en-US" sz="2400" dirty="0" err="1"/>
              <a:t>versiones</a:t>
            </a:r>
            <a:r>
              <a:rPr lang="en-US" sz="2400" dirty="0"/>
              <a:t> y </a:t>
            </a:r>
            <a:r>
              <a:rPr lang="en-US" sz="2400" dirty="0" err="1" smtClean="0"/>
              <a:t>líneas</a:t>
            </a:r>
            <a:r>
              <a:rPr lang="en-US" sz="2400" dirty="0" smtClean="0"/>
              <a:t> base </a:t>
            </a:r>
            <a:r>
              <a:rPr lang="en-US" sz="2400" dirty="0"/>
              <a:t>para los </a:t>
            </a:r>
            <a:r>
              <a:rPr lang="en-US" sz="2400" dirty="0" err="1"/>
              <a:t>estándares</a:t>
            </a:r>
            <a:r>
              <a:rPr lang="en-US" sz="2400" dirty="0"/>
              <a:t>, </a:t>
            </a:r>
            <a:r>
              <a:rPr lang="en-US" sz="2400" dirty="0" err="1"/>
              <a:t>políticas</a:t>
            </a:r>
            <a:r>
              <a:rPr lang="en-US" sz="2400" dirty="0"/>
              <a:t> y </a:t>
            </a:r>
            <a:r>
              <a:rPr lang="en-US" sz="2400" dirty="0" err="1"/>
              <a:t>documentos</a:t>
            </a:r>
            <a:r>
              <a:rPr lang="en-US" sz="2400" dirty="0"/>
              <a:t> de </a:t>
            </a:r>
            <a:r>
              <a:rPr lang="en-US" sz="2400" dirty="0" err="1"/>
              <a:t>proyecto</a:t>
            </a:r>
            <a:r>
              <a:rPr lang="en-US" sz="2400" dirty="0"/>
              <a:t> </a:t>
            </a:r>
            <a:r>
              <a:rPr lang="en-US" sz="2400" dirty="0" err="1"/>
              <a:t>archivados</a:t>
            </a:r>
            <a:r>
              <a:rPr lang="en-US" sz="2400" dirty="0"/>
              <a:t> de la </a:t>
            </a:r>
            <a:r>
              <a:rPr lang="en-US" sz="2400" dirty="0" err="1" smtClean="0"/>
              <a:t>compañía</a:t>
            </a:r>
            <a:r>
              <a:rPr lang="en-US" sz="2400" dirty="0" smtClean="0"/>
              <a:t>.</a:t>
            </a:r>
            <a:endParaRPr lang="en-US" sz="2400" dirty="0"/>
          </a:p>
        </p:txBody>
      </p:sp>
    </p:spTree>
    <p:extLst>
      <p:ext uri="{BB962C8B-B14F-4D97-AF65-F5344CB8AC3E}">
        <p14:creationId xmlns:p14="http://schemas.microsoft.com/office/powerpoint/2010/main" val="3184417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63</a:t>
            </a:fld>
            <a:endParaRPr lang="en-US" sz="1600"/>
          </a:p>
        </p:txBody>
      </p:sp>
      <p:pic>
        <p:nvPicPr>
          <p:cNvPr id="6" name="Imagen 5"/>
          <p:cNvPicPr>
            <a:picLocks noChangeAspect="1"/>
          </p:cNvPicPr>
          <p:nvPr/>
        </p:nvPicPr>
        <p:blipFill>
          <a:blip r:embed="rId2"/>
          <a:stretch>
            <a:fillRect/>
          </a:stretch>
        </p:blipFill>
        <p:spPr>
          <a:xfrm>
            <a:off x="3017126" y="1881294"/>
            <a:ext cx="6470172" cy="4455338"/>
          </a:xfrm>
          <a:prstGeom prst="rect">
            <a:avLst/>
          </a:prstGeom>
        </p:spPr>
      </p:pic>
    </p:spTree>
    <p:extLst>
      <p:ext uri="{BB962C8B-B14F-4D97-AF65-F5344CB8AC3E}">
        <p14:creationId xmlns:p14="http://schemas.microsoft.com/office/powerpoint/2010/main" val="20313797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64</a:t>
            </a:fld>
            <a:endParaRPr lang="en-US" sz="1600"/>
          </a:p>
        </p:txBody>
      </p:sp>
      <p:pic>
        <p:nvPicPr>
          <p:cNvPr id="7" name="Imagen 6"/>
          <p:cNvPicPr>
            <a:picLocks noChangeAspect="1"/>
          </p:cNvPicPr>
          <p:nvPr/>
        </p:nvPicPr>
        <p:blipFill rotWithShape="1">
          <a:blip r:embed="rId2"/>
          <a:srcRect b="6369"/>
          <a:stretch/>
        </p:blipFill>
        <p:spPr>
          <a:xfrm>
            <a:off x="2311206" y="1901472"/>
            <a:ext cx="7814376" cy="4290781"/>
          </a:xfrm>
          <a:prstGeom prst="rect">
            <a:avLst/>
          </a:prstGeom>
        </p:spPr>
      </p:pic>
    </p:spTree>
    <p:extLst>
      <p:ext uri="{BB962C8B-B14F-4D97-AF65-F5344CB8AC3E}">
        <p14:creationId xmlns:p14="http://schemas.microsoft.com/office/powerpoint/2010/main" val="11518582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Understanding the Organizational Culture and</a:t>
            </a:r>
            <a:br>
              <a:rPr lang="en-US" dirty="0"/>
            </a:br>
            <a:r>
              <a:rPr lang="en-US" dirty="0"/>
              <a:t>Its Influence on Projects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65</a:t>
            </a:fld>
            <a:endParaRPr lang="en-US" sz="1600"/>
          </a:p>
        </p:txBody>
      </p:sp>
      <p:sp>
        <p:nvSpPr>
          <p:cNvPr id="4" name="Marcador de contenido 3"/>
          <p:cNvSpPr>
            <a:spLocks noGrp="1"/>
          </p:cNvSpPr>
          <p:nvPr>
            <p:ph idx="1"/>
          </p:nvPr>
        </p:nvSpPr>
        <p:spPr>
          <a:xfrm>
            <a:off x="518962" y="1869682"/>
            <a:ext cx="11215035" cy="4265275"/>
          </a:xfrm>
        </p:spPr>
        <p:txBody>
          <a:bodyPr>
            <a:noAutofit/>
          </a:bodyPr>
          <a:lstStyle/>
          <a:p>
            <a:pPr>
              <a:spcBef>
                <a:spcPts val="500"/>
              </a:spcBef>
              <a:buClr>
                <a:schemeClr val="accent2"/>
              </a:buClr>
              <a:buFont typeface="Wingdings" charset="2"/>
              <a:buChar char="v"/>
            </a:pPr>
            <a:r>
              <a:rPr lang="en-US" sz="1900" dirty="0" err="1"/>
              <a:t>Cada</a:t>
            </a:r>
            <a:r>
              <a:rPr lang="en-US" sz="1900" dirty="0"/>
              <a:t> </a:t>
            </a:r>
            <a:r>
              <a:rPr lang="en-US" sz="1900" dirty="0" err="1"/>
              <a:t>organización</a:t>
            </a:r>
            <a:r>
              <a:rPr lang="en-US" sz="1900" dirty="0"/>
              <a:t> a menudo </a:t>
            </a:r>
            <a:r>
              <a:rPr lang="en-US" sz="1900" dirty="0" err="1"/>
              <a:t>desarrolla</a:t>
            </a:r>
            <a:r>
              <a:rPr lang="en-US" sz="1900" dirty="0"/>
              <a:t> </a:t>
            </a:r>
            <a:r>
              <a:rPr lang="en-US" sz="1900" dirty="0" err="1"/>
              <a:t>su</a:t>
            </a:r>
            <a:r>
              <a:rPr lang="en-US" sz="1900" dirty="0"/>
              <a:t> </a:t>
            </a:r>
            <a:r>
              <a:rPr lang="en-US" sz="1900" dirty="0" err="1"/>
              <a:t>propia</a:t>
            </a:r>
            <a:r>
              <a:rPr lang="en-US" sz="1900" dirty="0"/>
              <a:t> </a:t>
            </a:r>
            <a:r>
              <a:rPr lang="en-US" sz="1900" dirty="0" err="1"/>
              <a:t>cultura</a:t>
            </a:r>
            <a:r>
              <a:rPr lang="en-US" sz="1900" dirty="0"/>
              <a:t> </a:t>
            </a:r>
            <a:r>
              <a:rPr lang="en-US" sz="1900" dirty="0" err="1"/>
              <a:t>única</a:t>
            </a:r>
            <a:r>
              <a:rPr lang="en-US" sz="1900" dirty="0"/>
              <a:t> </a:t>
            </a:r>
            <a:r>
              <a:rPr lang="en-US" sz="1900" dirty="0" err="1"/>
              <a:t>que</a:t>
            </a:r>
            <a:r>
              <a:rPr lang="en-US" sz="1900" dirty="0"/>
              <a:t> </a:t>
            </a:r>
            <a:r>
              <a:rPr lang="en-US" sz="1900" dirty="0" err="1"/>
              <a:t>depende</a:t>
            </a:r>
            <a:r>
              <a:rPr lang="en-US" sz="1900" dirty="0"/>
              <a:t> de </a:t>
            </a:r>
            <a:r>
              <a:rPr lang="en-US" sz="1900" dirty="0" err="1"/>
              <a:t>muchos</a:t>
            </a:r>
            <a:r>
              <a:rPr lang="en-US" sz="1900" dirty="0"/>
              <a:t> </a:t>
            </a:r>
            <a:r>
              <a:rPr lang="en-US" sz="1900" dirty="0" err="1"/>
              <a:t>factores</a:t>
            </a:r>
            <a:r>
              <a:rPr lang="en-US" sz="1900" dirty="0"/>
              <a:t>, </a:t>
            </a:r>
            <a:r>
              <a:rPr lang="en-US" sz="1900" dirty="0" err="1"/>
              <a:t>como</a:t>
            </a:r>
            <a:r>
              <a:rPr lang="en-US" sz="1900" dirty="0"/>
              <a:t> el </a:t>
            </a:r>
            <a:r>
              <a:rPr lang="en-US" sz="1900" dirty="0" err="1"/>
              <a:t>área</a:t>
            </a:r>
            <a:r>
              <a:rPr lang="en-US" sz="1900" dirty="0"/>
              <a:t> de </a:t>
            </a:r>
            <a:r>
              <a:rPr lang="en-US" sz="1900" dirty="0" err="1"/>
              <a:t>aplicación</a:t>
            </a:r>
            <a:r>
              <a:rPr lang="en-US" sz="1900" dirty="0"/>
              <a:t> de la </a:t>
            </a:r>
            <a:r>
              <a:rPr lang="en-US" sz="1900" dirty="0" err="1"/>
              <a:t>organización</a:t>
            </a:r>
            <a:r>
              <a:rPr lang="en-US" sz="1900" dirty="0"/>
              <a:t> y la </a:t>
            </a:r>
            <a:r>
              <a:rPr lang="en-US" sz="1900" dirty="0" err="1"/>
              <a:t>filosofía</a:t>
            </a:r>
            <a:r>
              <a:rPr lang="en-US" sz="1900" dirty="0"/>
              <a:t> de </a:t>
            </a:r>
            <a:r>
              <a:rPr lang="en-US" sz="1900" dirty="0" err="1"/>
              <a:t>administración</a:t>
            </a:r>
            <a:r>
              <a:rPr lang="en-US" sz="1900" dirty="0"/>
              <a:t> general </a:t>
            </a:r>
            <a:r>
              <a:rPr lang="en-US" sz="1900" dirty="0" err="1"/>
              <a:t>implementada</a:t>
            </a:r>
            <a:r>
              <a:rPr lang="en-US" sz="1900" dirty="0"/>
              <a:t> en la </a:t>
            </a:r>
            <a:r>
              <a:rPr lang="en-US" sz="1900" dirty="0" err="1"/>
              <a:t>organización</a:t>
            </a:r>
            <a:r>
              <a:rPr lang="en-US" sz="1900" dirty="0"/>
              <a:t>. La </a:t>
            </a:r>
            <a:r>
              <a:rPr lang="en-US" sz="1900" dirty="0" err="1"/>
              <a:t>cultura</a:t>
            </a:r>
            <a:r>
              <a:rPr lang="en-US" sz="1900" dirty="0"/>
              <a:t> </a:t>
            </a:r>
            <a:r>
              <a:rPr lang="en-US" sz="1900" dirty="0" err="1"/>
              <a:t>organizacional</a:t>
            </a:r>
            <a:r>
              <a:rPr lang="en-US" sz="1900" dirty="0"/>
              <a:t> </a:t>
            </a:r>
            <a:r>
              <a:rPr lang="en-US" sz="1900" dirty="0" err="1"/>
              <a:t>incluye</a:t>
            </a:r>
            <a:r>
              <a:rPr lang="en-US" sz="1900" dirty="0"/>
              <a:t> los </a:t>
            </a:r>
            <a:r>
              <a:rPr lang="en-US" sz="1900" dirty="0" err="1"/>
              <a:t>siguientes</a:t>
            </a:r>
            <a:r>
              <a:rPr lang="en-US" sz="1900" dirty="0"/>
              <a:t> </a:t>
            </a:r>
            <a:r>
              <a:rPr lang="en-US" sz="1900" dirty="0" err="1"/>
              <a:t>elementos</a:t>
            </a:r>
            <a:r>
              <a:rPr lang="en-US" sz="1900" dirty="0" smtClean="0"/>
              <a:t>:</a:t>
            </a:r>
          </a:p>
          <a:p>
            <a:pPr marL="0" indent="0">
              <a:spcBef>
                <a:spcPts val="500"/>
              </a:spcBef>
              <a:buClr>
                <a:schemeClr val="accent2"/>
              </a:buClr>
              <a:buNone/>
            </a:pPr>
            <a:r>
              <a:rPr lang="en-US" sz="1900" dirty="0" smtClean="0"/>
              <a:t>• </a:t>
            </a:r>
            <a:r>
              <a:rPr lang="en-US" sz="1900" dirty="0" err="1"/>
              <a:t>Ambiente</a:t>
            </a:r>
            <a:r>
              <a:rPr lang="en-US" sz="1900" dirty="0"/>
              <a:t> de </a:t>
            </a:r>
            <a:r>
              <a:rPr lang="en-US" sz="1900" dirty="0" err="1"/>
              <a:t>trabajo</a:t>
            </a:r>
            <a:r>
              <a:rPr lang="en-US" sz="1900" dirty="0"/>
              <a:t>. La </a:t>
            </a:r>
            <a:r>
              <a:rPr lang="en-US" sz="1900" dirty="0" err="1"/>
              <a:t>cultura</a:t>
            </a:r>
            <a:r>
              <a:rPr lang="en-US" sz="1900" dirty="0"/>
              <a:t> </a:t>
            </a:r>
            <a:r>
              <a:rPr lang="en-US" sz="1900" dirty="0" err="1"/>
              <a:t>organizacional</a:t>
            </a:r>
            <a:r>
              <a:rPr lang="en-US" sz="1900" dirty="0"/>
              <a:t> </a:t>
            </a:r>
            <a:r>
              <a:rPr lang="en-US" sz="1900" dirty="0" err="1"/>
              <a:t>refleja</a:t>
            </a:r>
            <a:r>
              <a:rPr lang="en-US" sz="1900" dirty="0"/>
              <a:t> </a:t>
            </a:r>
            <a:r>
              <a:rPr lang="en-US" sz="1900" dirty="0" err="1"/>
              <a:t>ética</a:t>
            </a:r>
            <a:r>
              <a:rPr lang="en-US" sz="1900" dirty="0"/>
              <a:t> </a:t>
            </a:r>
            <a:r>
              <a:rPr lang="en-US" sz="1900" dirty="0" err="1"/>
              <a:t>laboral</a:t>
            </a:r>
            <a:r>
              <a:rPr lang="en-US" sz="1900" dirty="0"/>
              <a:t> y horas de </a:t>
            </a:r>
            <a:r>
              <a:rPr lang="en-US" sz="1900" dirty="0" err="1"/>
              <a:t>trabajo</a:t>
            </a:r>
            <a:r>
              <a:rPr lang="en-US" sz="1900" dirty="0"/>
              <a:t>. </a:t>
            </a:r>
            <a:r>
              <a:rPr lang="en-US" sz="1900" dirty="0" err="1"/>
              <a:t>Por</a:t>
            </a:r>
            <a:r>
              <a:rPr lang="en-US" sz="1900" dirty="0"/>
              <a:t> </a:t>
            </a:r>
            <a:r>
              <a:rPr lang="en-US" sz="1900" dirty="0" err="1"/>
              <a:t>ejemplo</a:t>
            </a:r>
            <a:r>
              <a:rPr lang="en-US" sz="1900" dirty="0"/>
              <a:t>, ¿los </a:t>
            </a:r>
            <a:r>
              <a:rPr lang="en-US" sz="1900" dirty="0" err="1"/>
              <a:t>empleados</a:t>
            </a:r>
            <a:r>
              <a:rPr lang="en-US" sz="1900" dirty="0"/>
              <a:t> </a:t>
            </a:r>
            <a:r>
              <a:rPr lang="en-US" sz="1900" dirty="0" err="1"/>
              <a:t>trabajan</a:t>
            </a:r>
            <a:r>
              <a:rPr lang="en-US" sz="1900" dirty="0"/>
              <a:t> </a:t>
            </a:r>
            <a:r>
              <a:rPr lang="en-US" sz="1900" dirty="0" err="1"/>
              <a:t>estrictamente</a:t>
            </a:r>
            <a:r>
              <a:rPr lang="en-US" sz="1900" dirty="0"/>
              <a:t> de 8:00 a.m. a 5:00 p.m., o </a:t>
            </a:r>
            <a:r>
              <a:rPr lang="en-US" sz="1900" dirty="0" err="1"/>
              <a:t>trabajan</a:t>
            </a:r>
            <a:r>
              <a:rPr lang="en-US" sz="1900" dirty="0"/>
              <a:t> hasta </a:t>
            </a:r>
            <a:r>
              <a:rPr lang="en-US" sz="1900" dirty="0" err="1"/>
              <a:t>tarde</a:t>
            </a:r>
            <a:r>
              <a:rPr lang="en-US" sz="1900" dirty="0"/>
              <a:t> en la </a:t>
            </a:r>
            <a:r>
              <a:rPr lang="en-US" sz="1900" dirty="0" err="1"/>
              <a:t>noche</a:t>
            </a:r>
            <a:r>
              <a:rPr lang="en-US" sz="1900" dirty="0"/>
              <a:t> y los fines de </a:t>
            </a:r>
            <a:r>
              <a:rPr lang="en-US" sz="1900" dirty="0" err="1"/>
              <a:t>semana</a:t>
            </a:r>
            <a:r>
              <a:rPr lang="en-US" sz="1900" dirty="0"/>
              <a:t>, o se les </a:t>
            </a:r>
            <a:r>
              <a:rPr lang="en-US" sz="1900" dirty="0" err="1"/>
              <a:t>permite</a:t>
            </a:r>
            <a:r>
              <a:rPr lang="en-US" sz="1900" dirty="0"/>
              <a:t> a los </a:t>
            </a:r>
            <a:r>
              <a:rPr lang="en-US" sz="1900" dirty="0" err="1"/>
              <a:t>empleados</a:t>
            </a:r>
            <a:r>
              <a:rPr lang="en-US" sz="1900" dirty="0"/>
              <a:t> </a:t>
            </a:r>
            <a:r>
              <a:rPr lang="en-US" sz="1900" dirty="0" err="1"/>
              <a:t>trabajar</a:t>
            </a:r>
            <a:r>
              <a:rPr lang="en-US" sz="1900" dirty="0"/>
              <a:t> </a:t>
            </a:r>
            <a:r>
              <a:rPr lang="en-US" sz="1900" dirty="0" err="1"/>
              <a:t>desde</a:t>
            </a:r>
            <a:r>
              <a:rPr lang="en-US" sz="1900" dirty="0"/>
              <a:t> casa</a:t>
            </a:r>
            <a:r>
              <a:rPr lang="en-US" sz="1900" dirty="0" smtClean="0"/>
              <a:t>?</a:t>
            </a:r>
          </a:p>
          <a:p>
            <a:pPr marL="0" indent="0">
              <a:spcBef>
                <a:spcPts val="500"/>
              </a:spcBef>
              <a:buClr>
                <a:schemeClr val="accent2"/>
              </a:buClr>
              <a:buNone/>
            </a:pPr>
            <a:r>
              <a:rPr lang="en-US" sz="1900" dirty="0" smtClean="0"/>
              <a:t>• </a:t>
            </a:r>
            <a:r>
              <a:rPr lang="en-US" sz="1900" dirty="0" err="1"/>
              <a:t>Estilo</a:t>
            </a:r>
            <a:r>
              <a:rPr lang="en-US" sz="1900" dirty="0"/>
              <a:t> de </a:t>
            </a:r>
            <a:r>
              <a:rPr lang="en-US" sz="1900" dirty="0" err="1"/>
              <a:t>gestión</a:t>
            </a:r>
            <a:r>
              <a:rPr lang="en-US" sz="1900" dirty="0"/>
              <a:t>. La </a:t>
            </a:r>
            <a:r>
              <a:rPr lang="en-US" sz="1900" dirty="0" err="1"/>
              <a:t>cultura</a:t>
            </a:r>
            <a:r>
              <a:rPr lang="en-US" sz="1900" dirty="0"/>
              <a:t> </a:t>
            </a:r>
            <a:r>
              <a:rPr lang="en-US" sz="1900" dirty="0" err="1"/>
              <a:t>organizacional</a:t>
            </a:r>
            <a:r>
              <a:rPr lang="en-US" sz="1900" dirty="0"/>
              <a:t> </a:t>
            </a:r>
            <a:r>
              <a:rPr lang="en-US" sz="1900" dirty="0" err="1"/>
              <a:t>también</a:t>
            </a:r>
            <a:r>
              <a:rPr lang="en-US" sz="1900" dirty="0"/>
              <a:t> </a:t>
            </a:r>
            <a:r>
              <a:rPr lang="en-US" sz="1900" dirty="0" err="1"/>
              <a:t>refleja</a:t>
            </a:r>
            <a:r>
              <a:rPr lang="en-US" sz="1900" dirty="0"/>
              <a:t> </a:t>
            </a:r>
            <a:r>
              <a:rPr lang="en-US" sz="1900" dirty="0" err="1"/>
              <a:t>relaciones</a:t>
            </a:r>
            <a:r>
              <a:rPr lang="en-US" sz="1900" dirty="0"/>
              <a:t> de </a:t>
            </a:r>
            <a:r>
              <a:rPr lang="en-US" sz="1900" dirty="0" err="1"/>
              <a:t>autoridad</a:t>
            </a:r>
            <a:r>
              <a:rPr lang="en-US" sz="1900" dirty="0"/>
              <a:t>. ¿Los </a:t>
            </a:r>
            <a:r>
              <a:rPr lang="en-US" sz="1900" dirty="0" err="1"/>
              <a:t>gerentes</a:t>
            </a:r>
            <a:r>
              <a:rPr lang="en-US" sz="1900" dirty="0"/>
              <a:t> </a:t>
            </a:r>
            <a:r>
              <a:rPr lang="en-US" sz="1900" dirty="0" err="1" smtClean="0"/>
              <a:t>administran</a:t>
            </a:r>
            <a:r>
              <a:rPr lang="en-US" sz="1900" dirty="0" smtClean="0"/>
              <a:t> </a:t>
            </a:r>
            <a:r>
              <a:rPr lang="en-US" sz="1900" dirty="0" err="1" smtClean="0"/>
              <a:t>por</a:t>
            </a:r>
            <a:r>
              <a:rPr lang="en-US" sz="1900" dirty="0" smtClean="0"/>
              <a:t> </a:t>
            </a:r>
            <a:r>
              <a:rPr lang="en-US" sz="1900" dirty="0" err="1"/>
              <a:t>autoridad</a:t>
            </a:r>
            <a:r>
              <a:rPr lang="en-US" sz="1900" dirty="0"/>
              <a:t> o </a:t>
            </a:r>
            <a:r>
              <a:rPr lang="en-US" sz="1900" dirty="0" err="1"/>
              <a:t>por</a:t>
            </a:r>
            <a:r>
              <a:rPr lang="en-US" sz="1900" dirty="0"/>
              <a:t> </a:t>
            </a:r>
            <a:r>
              <a:rPr lang="en-US" sz="1900" dirty="0" err="1"/>
              <a:t>liderazgo</a:t>
            </a:r>
            <a:r>
              <a:rPr lang="en-US" sz="1900" dirty="0"/>
              <a:t>? ¿</a:t>
            </a:r>
            <a:r>
              <a:rPr lang="en-US" sz="1900" dirty="0" err="1" smtClean="0"/>
              <a:t>Cuánto</a:t>
            </a:r>
            <a:r>
              <a:rPr lang="en-US" sz="1900" dirty="0" smtClean="0"/>
              <a:t> feedback de </a:t>
            </a:r>
            <a:r>
              <a:rPr lang="en-US" sz="1900" dirty="0"/>
              <a:t>los </a:t>
            </a:r>
            <a:r>
              <a:rPr lang="en-US" sz="1900" dirty="0" err="1"/>
              <a:t>empleados</a:t>
            </a:r>
            <a:r>
              <a:rPr lang="en-US" sz="1900" dirty="0"/>
              <a:t> se </a:t>
            </a:r>
            <a:r>
              <a:rPr lang="en-US" sz="1900" dirty="0" err="1"/>
              <a:t>considera</a:t>
            </a:r>
            <a:r>
              <a:rPr lang="en-US" sz="1900" dirty="0"/>
              <a:t> al </a:t>
            </a:r>
            <a:r>
              <a:rPr lang="en-US" sz="1900" dirty="0" err="1"/>
              <a:t>tomar</a:t>
            </a:r>
            <a:r>
              <a:rPr lang="en-US" sz="1900" dirty="0"/>
              <a:t> </a:t>
            </a:r>
            <a:r>
              <a:rPr lang="en-US" sz="1900" dirty="0" err="1"/>
              <a:t>decisiones</a:t>
            </a:r>
            <a:r>
              <a:rPr lang="en-US" sz="1900" dirty="0"/>
              <a:t> de </a:t>
            </a:r>
            <a:r>
              <a:rPr lang="en-US" sz="1900" dirty="0" err="1"/>
              <a:t>gestión</a:t>
            </a:r>
            <a:r>
              <a:rPr lang="en-US" sz="1900" dirty="0"/>
              <a:t>? ¿</a:t>
            </a:r>
            <a:r>
              <a:rPr lang="en-US" sz="1900" dirty="0" err="1"/>
              <a:t>Cómo</a:t>
            </a:r>
            <a:r>
              <a:rPr lang="en-US" sz="1900" dirty="0"/>
              <a:t> </a:t>
            </a:r>
            <a:r>
              <a:rPr lang="en-US" sz="1900" dirty="0" err="1"/>
              <a:t>ven</a:t>
            </a:r>
            <a:r>
              <a:rPr lang="en-US" sz="1900" dirty="0"/>
              <a:t> los </a:t>
            </a:r>
            <a:r>
              <a:rPr lang="en-US" sz="1900" dirty="0" err="1"/>
              <a:t>empleados</a:t>
            </a:r>
            <a:r>
              <a:rPr lang="en-US" sz="1900" dirty="0"/>
              <a:t> la </a:t>
            </a:r>
            <a:r>
              <a:rPr lang="en-US" sz="1900" dirty="0" err="1"/>
              <a:t>autoridad</a:t>
            </a:r>
            <a:r>
              <a:rPr lang="en-US" sz="1900" dirty="0"/>
              <a:t> de la </a:t>
            </a:r>
            <a:r>
              <a:rPr lang="en-US" sz="1900" dirty="0" err="1"/>
              <a:t>gerencia</a:t>
            </a:r>
            <a:r>
              <a:rPr lang="en-US" sz="1900" dirty="0" smtClean="0"/>
              <a:t>?</a:t>
            </a:r>
          </a:p>
          <a:p>
            <a:pPr marL="0" indent="0">
              <a:spcBef>
                <a:spcPts val="500"/>
              </a:spcBef>
              <a:buClr>
                <a:schemeClr val="accent2"/>
              </a:buClr>
              <a:buNone/>
            </a:pPr>
            <a:r>
              <a:rPr lang="en-US" sz="1900" dirty="0" smtClean="0"/>
              <a:t>• </a:t>
            </a:r>
            <a:r>
              <a:rPr lang="en-US" sz="1900" dirty="0" err="1"/>
              <a:t>Políticas</a:t>
            </a:r>
            <a:r>
              <a:rPr lang="en-US" sz="1900" dirty="0"/>
              <a:t>. Las </a:t>
            </a:r>
            <a:r>
              <a:rPr lang="en-US" sz="1900" dirty="0" err="1"/>
              <a:t>políticas</a:t>
            </a:r>
            <a:r>
              <a:rPr lang="en-US" sz="1900" dirty="0"/>
              <a:t>, </a:t>
            </a:r>
            <a:r>
              <a:rPr lang="en-US" sz="1900" dirty="0" err="1"/>
              <a:t>métodos</a:t>
            </a:r>
            <a:r>
              <a:rPr lang="en-US" sz="1900" dirty="0"/>
              <a:t> y </a:t>
            </a:r>
            <a:r>
              <a:rPr lang="en-US" sz="1900" dirty="0" err="1"/>
              <a:t>procedimientos</a:t>
            </a:r>
            <a:r>
              <a:rPr lang="en-US" sz="1900" dirty="0"/>
              <a:t> </a:t>
            </a:r>
            <a:r>
              <a:rPr lang="en-US" sz="1900" dirty="0" err="1"/>
              <a:t>organizacionales</a:t>
            </a:r>
            <a:r>
              <a:rPr lang="en-US" sz="1900" dirty="0"/>
              <a:t> </a:t>
            </a:r>
            <a:r>
              <a:rPr lang="en-US" sz="1900" dirty="0" err="1"/>
              <a:t>también</a:t>
            </a:r>
            <a:r>
              <a:rPr lang="en-US" sz="1900" dirty="0"/>
              <a:t> </a:t>
            </a:r>
            <a:r>
              <a:rPr lang="en-US" sz="1900" dirty="0" err="1"/>
              <a:t>reflejan</a:t>
            </a:r>
            <a:r>
              <a:rPr lang="en-US" sz="1900" dirty="0"/>
              <a:t> la </a:t>
            </a:r>
            <a:r>
              <a:rPr lang="en-US" sz="1900" dirty="0" err="1"/>
              <a:t>cultura</a:t>
            </a:r>
            <a:r>
              <a:rPr lang="en-US" sz="1900" dirty="0"/>
              <a:t> </a:t>
            </a:r>
            <a:r>
              <a:rPr lang="en-US" sz="1900" dirty="0" err="1"/>
              <a:t>organizacional</a:t>
            </a:r>
            <a:r>
              <a:rPr lang="en-US" sz="1900" dirty="0" smtClean="0"/>
              <a:t>.</a:t>
            </a:r>
          </a:p>
          <a:p>
            <a:pPr marL="0" indent="0">
              <a:spcBef>
                <a:spcPts val="500"/>
              </a:spcBef>
              <a:buClr>
                <a:schemeClr val="accent2"/>
              </a:buClr>
              <a:buNone/>
            </a:pPr>
            <a:r>
              <a:rPr lang="en-US" sz="1900" dirty="0" smtClean="0"/>
              <a:t>• </a:t>
            </a:r>
            <a:r>
              <a:rPr lang="en-US" sz="1900" dirty="0" err="1"/>
              <a:t>Valores</a:t>
            </a:r>
            <a:r>
              <a:rPr lang="en-US" sz="1900" dirty="0"/>
              <a:t> y </a:t>
            </a:r>
            <a:r>
              <a:rPr lang="en-US" sz="1900" dirty="0" err="1"/>
              <a:t>visión</a:t>
            </a:r>
            <a:r>
              <a:rPr lang="en-US" sz="1900" dirty="0"/>
              <a:t>. </a:t>
            </a:r>
            <a:r>
              <a:rPr lang="en-US" sz="1900" dirty="0" err="1"/>
              <a:t>Una</a:t>
            </a:r>
            <a:r>
              <a:rPr lang="en-US" sz="1900" dirty="0"/>
              <a:t> parte </a:t>
            </a:r>
            <a:r>
              <a:rPr lang="en-US" sz="1900" dirty="0" err="1"/>
              <a:t>significativa</a:t>
            </a:r>
            <a:r>
              <a:rPr lang="en-US" sz="1900" dirty="0"/>
              <a:t> de la </a:t>
            </a:r>
            <a:r>
              <a:rPr lang="en-US" sz="1900" dirty="0" err="1"/>
              <a:t>cultura</a:t>
            </a:r>
            <a:r>
              <a:rPr lang="en-US" sz="1900" dirty="0"/>
              <a:t> </a:t>
            </a:r>
            <a:r>
              <a:rPr lang="en-US" sz="1900" dirty="0" err="1"/>
              <a:t>organizacional</a:t>
            </a:r>
            <a:r>
              <a:rPr lang="en-US" sz="1900" dirty="0"/>
              <a:t> vive en el </a:t>
            </a:r>
            <a:r>
              <a:rPr lang="en-US" sz="1900" dirty="0" err="1"/>
              <a:t>conjunto</a:t>
            </a:r>
            <a:r>
              <a:rPr lang="en-US" sz="1900" dirty="0"/>
              <a:t> de </a:t>
            </a:r>
            <a:r>
              <a:rPr lang="en-US" sz="1900" dirty="0" err="1"/>
              <a:t>valores</a:t>
            </a:r>
            <a:r>
              <a:rPr lang="en-US" sz="1900" dirty="0"/>
              <a:t>, </a:t>
            </a:r>
            <a:r>
              <a:rPr lang="en-US" sz="1900" dirty="0" err="1"/>
              <a:t>normas</a:t>
            </a:r>
            <a:r>
              <a:rPr lang="en-US" sz="1900" dirty="0"/>
              <a:t>, </a:t>
            </a:r>
            <a:r>
              <a:rPr lang="en-US" sz="1900" dirty="0" err="1"/>
              <a:t>creencias</a:t>
            </a:r>
            <a:r>
              <a:rPr lang="en-US" sz="1900" dirty="0"/>
              <a:t> y </a:t>
            </a:r>
            <a:r>
              <a:rPr lang="en-US" sz="1900" dirty="0" err="1"/>
              <a:t>expectativas</a:t>
            </a:r>
            <a:r>
              <a:rPr lang="en-US" sz="1900" dirty="0"/>
              <a:t> </a:t>
            </a:r>
            <a:r>
              <a:rPr lang="en-US" sz="1900" dirty="0" err="1"/>
              <a:t>compartidas</a:t>
            </a:r>
            <a:r>
              <a:rPr lang="en-US" sz="1900" dirty="0"/>
              <a:t> </a:t>
            </a:r>
            <a:r>
              <a:rPr lang="en-US" sz="1900" dirty="0" err="1"/>
              <a:t>dentro</a:t>
            </a:r>
            <a:r>
              <a:rPr lang="en-US" sz="1900" dirty="0"/>
              <a:t> de la </a:t>
            </a:r>
            <a:r>
              <a:rPr lang="en-US" sz="1900" dirty="0" err="1" smtClean="0"/>
              <a:t>organización</a:t>
            </a:r>
            <a:r>
              <a:rPr lang="en-US" sz="1900" dirty="0" smtClean="0"/>
              <a:t> (</a:t>
            </a:r>
            <a:r>
              <a:rPr lang="en-US" sz="1900" dirty="0" err="1" smtClean="0"/>
              <a:t>misión</a:t>
            </a:r>
            <a:r>
              <a:rPr lang="en-US" sz="1900" dirty="0" smtClean="0"/>
              <a:t> </a:t>
            </a:r>
            <a:r>
              <a:rPr lang="en-US" sz="1900" dirty="0"/>
              <a:t>y </a:t>
            </a:r>
            <a:r>
              <a:rPr lang="en-US" sz="1900" dirty="0" err="1"/>
              <a:t>visión</a:t>
            </a:r>
            <a:r>
              <a:rPr lang="en-US" sz="1900" dirty="0"/>
              <a:t> de la </a:t>
            </a:r>
            <a:r>
              <a:rPr lang="en-US" sz="1900" dirty="0" err="1" smtClean="0"/>
              <a:t>organización</a:t>
            </a:r>
            <a:r>
              <a:rPr lang="en-US" sz="1900" dirty="0" smtClean="0"/>
              <a:t>). </a:t>
            </a:r>
            <a:r>
              <a:rPr lang="en-US" sz="1900" dirty="0" err="1"/>
              <a:t>Por</a:t>
            </a:r>
            <a:r>
              <a:rPr lang="en-US" sz="1900" dirty="0"/>
              <a:t> </a:t>
            </a:r>
            <a:r>
              <a:rPr lang="en-US" sz="1900" dirty="0" err="1"/>
              <a:t>ejemplo</a:t>
            </a:r>
            <a:r>
              <a:rPr lang="en-US" sz="1900" dirty="0"/>
              <a:t>, </a:t>
            </a:r>
            <a:r>
              <a:rPr lang="en-US" sz="1900" dirty="0" err="1"/>
              <a:t>una</a:t>
            </a:r>
            <a:r>
              <a:rPr lang="en-US" sz="1900" dirty="0"/>
              <a:t> </a:t>
            </a:r>
            <a:r>
              <a:rPr lang="en-US" sz="1900" dirty="0" err="1"/>
              <a:t>organización</a:t>
            </a:r>
            <a:r>
              <a:rPr lang="en-US" sz="1900" dirty="0"/>
              <a:t> sin fines de </a:t>
            </a:r>
            <a:r>
              <a:rPr lang="en-US" sz="1900" dirty="0" err="1"/>
              <a:t>lucro</a:t>
            </a:r>
            <a:r>
              <a:rPr lang="en-US" sz="1900" dirty="0"/>
              <a:t> </a:t>
            </a:r>
            <a:r>
              <a:rPr lang="en-US" sz="1900" dirty="0" err="1"/>
              <a:t>tendrá</a:t>
            </a:r>
            <a:r>
              <a:rPr lang="en-US" sz="1900" dirty="0"/>
              <a:t> </a:t>
            </a:r>
            <a:r>
              <a:rPr lang="en-US" sz="1900" dirty="0" err="1"/>
              <a:t>valores</a:t>
            </a:r>
            <a:r>
              <a:rPr lang="en-US" sz="1900" dirty="0"/>
              <a:t> </a:t>
            </a:r>
            <a:r>
              <a:rPr lang="en-US" sz="1900" dirty="0" err="1"/>
              <a:t>diferentes</a:t>
            </a:r>
            <a:r>
              <a:rPr lang="en-US" sz="1900" dirty="0"/>
              <a:t> a los de </a:t>
            </a:r>
            <a:r>
              <a:rPr lang="en-US" sz="1900" dirty="0" err="1"/>
              <a:t>una</a:t>
            </a:r>
            <a:r>
              <a:rPr lang="en-US" sz="1900" dirty="0"/>
              <a:t> </a:t>
            </a:r>
            <a:r>
              <a:rPr lang="en-US" sz="1900" dirty="0" err="1"/>
              <a:t>organización</a:t>
            </a:r>
            <a:r>
              <a:rPr lang="en-US" sz="1900" dirty="0"/>
              <a:t> con fines de </a:t>
            </a:r>
            <a:r>
              <a:rPr lang="en-US" sz="1900" dirty="0" err="1"/>
              <a:t>lucro</a:t>
            </a:r>
            <a:r>
              <a:rPr lang="en-US" sz="1900" dirty="0"/>
              <a:t>. </a:t>
            </a:r>
            <a:r>
              <a:rPr lang="en-US" sz="1900" dirty="0" err="1"/>
              <a:t>Además</a:t>
            </a:r>
            <a:r>
              <a:rPr lang="en-US" sz="1900" dirty="0"/>
              <a:t>, </a:t>
            </a:r>
            <a:r>
              <a:rPr lang="en-US" sz="1900" dirty="0" err="1"/>
              <a:t>una</a:t>
            </a:r>
            <a:r>
              <a:rPr lang="en-US" sz="1900" dirty="0"/>
              <a:t> </a:t>
            </a:r>
            <a:r>
              <a:rPr lang="en-US" sz="1900" dirty="0" err="1"/>
              <a:t>organización</a:t>
            </a:r>
            <a:r>
              <a:rPr lang="en-US" sz="1900" dirty="0"/>
              <a:t> </a:t>
            </a:r>
            <a:r>
              <a:rPr lang="en-US" sz="1900" dirty="0" err="1"/>
              <a:t>puede</a:t>
            </a:r>
            <a:r>
              <a:rPr lang="en-US" sz="1900" dirty="0"/>
              <a:t> </a:t>
            </a:r>
            <a:r>
              <a:rPr lang="en-US" sz="1900" dirty="0" err="1"/>
              <a:t>fomentar</a:t>
            </a:r>
            <a:r>
              <a:rPr lang="en-US" sz="1900" dirty="0"/>
              <a:t> un </a:t>
            </a:r>
            <a:r>
              <a:rPr lang="en-US" sz="1900" dirty="0" err="1"/>
              <a:t>enfoque</a:t>
            </a:r>
            <a:r>
              <a:rPr lang="en-US" sz="1900" dirty="0"/>
              <a:t> </a:t>
            </a:r>
            <a:r>
              <a:rPr lang="en-US" sz="1900" dirty="0" err="1"/>
              <a:t>empresarial</a:t>
            </a:r>
            <a:r>
              <a:rPr lang="en-US" sz="1900" dirty="0"/>
              <a:t>, </a:t>
            </a:r>
            <a:r>
              <a:rPr lang="en-US" sz="1900" dirty="0" err="1"/>
              <a:t>mientras</a:t>
            </a:r>
            <a:r>
              <a:rPr lang="en-US" sz="1900" dirty="0"/>
              <a:t> </a:t>
            </a:r>
            <a:r>
              <a:rPr lang="en-US" sz="1900" dirty="0" err="1"/>
              <a:t>que</a:t>
            </a:r>
            <a:r>
              <a:rPr lang="en-US" sz="1900" dirty="0"/>
              <a:t> </a:t>
            </a:r>
            <a:r>
              <a:rPr lang="en-US" sz="1900" dirty="0" err="1"/>
              <a:t>otra</a:t>
            </a:r>
            <a:r>
              <a:rPr lang="en-US" sz="1900" dirty="0"/>
              <a:t> </a:t>
            </a:r>
            <a:r>
              <a:rPr lang="en-US" sz="1900" dirty="0" err="1"/>
              <a:t>organización</a:t>
            </a:r>
            <a:r>
              <a:rPr lang="en-US" sz="1900" dirty="0"/>
              <a:t> </a:t>
            </a:r>
            <a:r>
              <a:rPr lang="en-US" sz="1900" dirty="0" err="1"/>
              <a:t>puede</a:t>
            </a:r>
            <a:r>
              <a:rPr lang="en-US" sz="1900" dirty="0"/>
              <a:t> </a:t>
            </a:r>
            <a:r>
              <a:rPr lang="en-US" sz="1900" dirty="0" err="1"/>
              <a:t>ser</a:t>
            </a:r>
            <a:r>
              <a:rPr lang="en-US" sz="1900" dirty="0"/>
              <a:t> </a:t>
            </a:r>
            <a:r>
              <a:rPr lang="en-US" sz="1900" dirty="0" err="1"/>
              <a:t>rígidamente</a:t>
            </a:r>
            <a:r>
              <a:rPr lang="en-US" sz="1900" dirty="0"/>
              <a:t> </a:t>
            </a:r>
            <a:r>
              <a:rPr lang="en-US" sz="1900" dirty="0" err="1"/>
              <a:t>jerárquica</a:t>
            </a:r>
            <a:r>
              <a:rPr lang="en-US" sz="1900" dirty="0"/>
              <a:t> y </a:t>
            </a:r>
            <a:r>
              <a:rPr lang="en-US" sz="1900" dirty="0" err="1"/>
              <a:t>puede</a:t>
            </a:r>
            <a:r>
              <a:rPr lang="en-US" sz="1900" dirty="0"/>
              <a:t> </a:t>
            </a:r>
            <a:r>
              <a:rPr lang="en-US" sz="1900" dirty="0" err="1"/>
              <a:t>adoptar</a:t>
            </a:r>
            <a:r>
              <a:rPr lang="en-US" sz="1900" dirty="0"/>
              <a:t> un </a:t>
            </a:r>
            <a:r>
              <a:rPr lang="en-US" sz="1900" dirty="0" err="1"/>
              <a:t>enfoque</a:t>
            </a:r>
            <a:r>
              <a:rPr lang="en-US" sz="1900" dirty="0"/>
              <a:t> </a:t>
            </a:r>
            <a:r>
              <a:rPr lang="en-US" sz="1900" dirty="0" err="1"/>
              <a:t>autoritario</a:t>
            </a:r>
            <a:r>
              <a:rPr lang="en-US" sz="1900" dirty="0"/>
              <a:t> para </a:t>
            </a:r>
            <a:r>
              <a:rPr lang="en-US" sz="1900" dirty="0" err="1"/>
              <a:t>tomar</a:t>
            </a:r>
            <a:r>
              <a:rPr lang="en-US" sz="1900" dirty="0"/>
              <a:t> </a:t>
            </a:r>
            <a:r>
              <a:rPr lang="en-US" sz="1900" dirty="0" err="1" smtClean="0"/>
              <a:t>decisiones</a:t>
            </a:r>
            <a:r>
              <a:rPr lang="en-US" sz="1900" dirty="0" smtClean="0"/>
              <a:t>.</a:t>
            </a:r>
          </a:p>
        </p:txBody>
      </p:sp>
    </p:spTree>
    <p:extLst>
      <p:ext uri="{BB962C8B-B14F-4D97-AF65-F5344CB8AC3E}">
        <p14:creationId xmlns:p14="http://schemas.microsoft.com/office/powerpoint/2010/main" val="1228052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Understanding the Organizational Culture and</a:t>
            </a:r>
            <a:br>
              <a:rPr lang="en-US" dirty="0"/>
            </a:br>
            <a:r>
              <a:rPr lang="en-US" dirty="0"/>
              <a:t>Its Influence on Projects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66</a:t>
            </a:fld>
            <a:endParaRPr lang="en-US" sz="1600"/>
          </a:p>
        </p:txBody>
      </p:sp>
      <p:sp>
        <p:nvSpPr>
          <p:cNvPr id="4" name="Marcador de contenido 3"/>
          <p:cNvSpPr>
            <a:spLocks noGrp="1"/>
          </p:cNvSpPr>
          <p:nvPr>
            <p:ph idx="1"/>
          </p:nvPr>
        </p:nvSpPr>
        <p:spPr>
          <a:xfrm>
            <a:off x="705853" y="1933851"/>
            <a:ext cx="11155680" cy="4329443"/>
          </a:xfrm>
        </p:spPr>
        <p:txBody>
          <a:bodyPr>
            <a:noAutofit/>
          </a:bodyPr>
          <a:lstStyle/>
          <a:p>
            <a:pPr>
              <a:buClr>
                <a:schemeClr val="accent2"/>
              </a:buClr>
              <a:buFont typeface="Wingdings" charset="2"/>
              <a:buChar char="v"/>
            </a:pPr>
            <a:r>
              <a:rPr lang="en-US" sz="2100" dirty="0"/>
              <a:t>La </a:t>
            </a:r>
            <a:r>
              <a:rPr lang="en-US" sz="2100" dirty="0" err="1"/>
              <a:t>cultura</a:t>
            </a:r>
            <a:r>
              <a:rPr lang="en-US" sz="2100" dirty="0"/>
              <a:t> </a:t>
            </a:r>
            <a:r>
              <a:rPr lang="en-US" sz="2100" dirty="0" err="1"/>
              <a:t>organizacional</a:t>
            </a:r>
            <a:r>
              <a:rPr lang="en-US" sz="2100" dirty="0"/>
              <a:t> </a:t>
            </a:r>
            <a:r>
              <a:rPr lang="en-US" sz="2100" dirty="0" err="1"/>
              <a:t>tiene</a:t>
            </a:r>
            <a:r>
              <a:rPr lang="en-US" sz="2100" dirty="0"/>
              <a:t> </a:t>
            </a:r>
            <a:r>
              <a:rPr lang="en-US" sz="2100" dirty="0" err="1"/>
              <a:t>una</a:t>
            </a:r>
            <a:r>
              <a:rPr lang="en-US" sz="2100" dirty="0"/>
              <a:t> </a:t>
            </a:r>
            <a:r>
              <a:rPr lang="en-US" sz="2100" dirty="0" err="1"/>
              <a:t>influencia</a:t>
            </a:r>
            <a:r>
              <a:rPr lang="en-US" sz="2100" dirty="0"/>
              <a:t> en </a:t>
            </a:r>
            <a:r>
              <a:rPr lang="en-US" sz="2100" dirty="0" err="1"/>
              <a:t>múltiples</a:t>
            </a:r>
            <a:r>
              <a:rPr lang="en-US" sz="2100" dirty="0"/>
              <a:t> </a:t>
            </a:r>
            <a:r>
              <a:rPr lang="en-US" sz="2100" dirty="0" err="1"/>
              <a:t>aspectos</a:t>
            </a:r>
            <a:r>
              <a:rPr lang="en-US" sz="2100" dirty="0"/>
              <a:t> de un </a:t>
            </a:r>
            <a:r>
              <a:rPr lang="en-US" sz="2100" dirty="0" err="1" smtClean="0"/>
              <a:t>proyecto</a:t>
            </a:r>
            <a:r>
              <a:rPr lang="en-US" sz="2100" dirty="0" smtClean="0"/>
              <a:t>:</a:t>
            </a:r>
          </a:p>
          <a:p>
            <a:pPr marL="292608" lvl="1" indent="0">
              <a:buClr>
                <a:schemeClr val="accent2"/>
              </a:buClr>
              <a:buNone/>
            </a:pPr>
            <a:r>
              <a:rPr lang="en-US" sz="2100" dirty="0" smtClean="0"/>
              <a:t>• </a:t>
            </a:r>
            <a:r>
              <a:rPr lang="en-US" sz="2100" dirty="0" err="1"/>
              <a:t>Selección</a:t>
            </a:r>
            <a:r>
              <a:rPr lang="en-US" sz="2100" dirty="0"/>
              <a:t> de </a:t>
            </a:r>
            <a:r>
              <a:rPr lang="en-US" sz="2100" dirty="0" err="1"/>
              <a:t>proyectos</a:t>
            </a:r>
            <a:r>
              <a:rPr lang="en-US" sz="2100" dirty="0"/>
              <a:t>. La </a:t>
            </a:r>
            <a:r>
              <a:rPr lang="en-US" sz="2100" dirty="0" err="1"/>
              <a:t>cultura</a:t>
            </a:r>
            <a:r>
              <a:rPr lang="en-US" sz="2100" dirty="0"/>
              <a:t> </a:t>
            </a:r>
            <a:r>
              <a:rPr lang="en-US" sz="2100" dirty="0" err="1"/>
              <a:t>organizacional</a:t>
            </a:r>
            <a:r>
              <a:rPr lang="en-US" sz="2100" dirty="0"/>
              <a:t> </a:t>
            </a:r>
            <a:r>
              <a:rPr lang="es-ES" sz="2100" dirty="0" smtClean="0"/>
              <a:t>establece</a:t>
            </a:r>
            <a:r>
              <a:rPr lang="en-US" sz="2100" dirty="0" smtClean="0"/>
              <a:t> </a:t>
            </a:r>
            <a:r>
              <a:rPr lang="en-US" sz="2100" dirty="0"/>
              <a:t>los </a:t>
            </a:r>
            <a:r>
              <a:rPr lang="en-US" sz="2100" dirty="0" err="1"/>
              <a:t>criterios</a:t>
            </a:r>
            <a:r>
              <a:rPr lang="en-US" sz="2100" dirty="0"/>
              <a:t> de </a:t>
            </a:r>
            <a:r>
              <a:rPr lang="en-US" sz="2100" dirty="0" err="1"/>
              <a:t>selección</a:t>
            </a:r>
            <a:r>
              <a:rPr lang="en-US" sz="2100" dirty="0"/>
              <a:t> para </a:t>
            </a:r>
            <a:r>
              <a:rPr lang="en-US" sz="2100" dirty="0" err="1"/>
              <a:t>proyectos</a:t>
            </a:r>
            <a:r>
              <a:rPr lang="en-US" sz="2100" dirty="0"/>
              <a:t> y </a:t>
            </a:r>
            <a:r>
              <a:rPr lang="en-US" sz="2100" dirty="0" err="1"/>
              <a:t>programas</a:t>
            </a:r>
            <a:r>
              <a:rPr lang="en-US" sz="2100" dirty="0"/>
              <a:t>. </a:t>
            </a:r>
            <a:r>
              <a:rPr lang="en-US" sz="2100" dirty="0" err="1"/>
              <a:t>Por</a:t>
            </a:r>
            <a:r>
              <a:rPr lang="en-US" sz="2100" dirty="0"/>
              <a:t> </a:t>
            </a:r>
            <a:r>
              <a:rPr lang="en-US" sz="2100" dirty="0" err="1"/>
              <a:t>ejemplo</a:t>
            </a:r>
            <a:r>
              <a:rPr lang="en-US" sz="2100" dirty="0"/>
              <a:t>, </a:t>
            </a:r>
            <a:r>
              <a:rPr lang="en-US" sz="2100" dirty="0" err="1"/>
              <a:t>una</a:t>
            </a:r>
            <a:r>
              <a:rPr lang="en-US" sz="2100" dirty="0"/>
              <a:t> </a:t>
            </a:r>
            <a:r>
              <a:rPr lang="en-US" sz="2100" dirty="0" err="1"/>
              <a:t>organización</a:t>
            </a:r>
            <a:r>
              <a:rPr lang="en-US" sz="2100" dirty="0"/>
              <a:t> </a:t>
            </a:r>
            <a:r>
              <a:rPr lang="en-US" sz="2100" dirty="0" err="1"/>
              <a:t>rígidamente</a:t>
            </a:r>
            <a:r>
              <a:rPr lang="en-US" sz="2100" dirty="0"/>
              <a:t> </a:t>
            </a:r>
            <a:r>
              <a:rPr lang="en-US" sz="2100" dirty="0" err="1"/>
              <a:t>jerárquica</a:t>
            </a:r>
            <a:r>
              <a:rPr lang="en-US" sz="2100" dirty="0"/>
              <a:t> y </a:t>
            </a:r>
            <a:r>
              <a:rPr lang="en-US" sz="2100" dirty="0" err="1"/>
              <a:t>autoritaria</a:t>
            </a:r>
            <a:r>
              <a:rPr lang="en-US" sz="2100" dirty="0"/>
              <a:t> </a:t>
            </a:r>
            <a:r>
              <a:rPr lang="en-US" sz="2100" dirty="0" err="1"/>
              <a:t>puede</a:t>
            </a:r>
            <a:r>
              <a:rPr lang="en-US" sz="2100" dirty="0"/>
              <a:t> no </a:t>
            </a:r>
            <a:r>
              <a:rPr lang="en-US" sz="2100" dirty="0" err="1"/>
              <a:t>estar</a:t>
            </a:r>
            <a:r>
              <a:rPr lang="en-US" sz="2100" dirty="0"/>
              <a:t> </a:t>
            </a:r>
            <a:r>
              <a:rPr lang="en-US" sz="2100" dirty="0" err="1"/>
              <a:t>muy</a:t>
            </a:r>
            <a:r>
              <a:rPr lang="en-US" sz="2100" dirty="0"/>
              <a:t> </a:t>
            </a:r>
            <a:r>
              <a:rPr lang="en-US" sz="2100" dirty="0" err="1"/>
              <a:t>interesada</a:t>
            </a:r>
            <a:r>
              <a:rPr lang="en-US" sz="2100" dirty="0"/>
              <a:t> en </a:t>
            </a:r>
            <a:r>
              <a:rPr lang="en-US" sz="2100" dirty="0" err="1"/>
              <a:t>programas</a:t>
            </a:r>
            <a:r>
              <a:rPr lang="en-US" sz="2100" dirty="0"/>
              <a:t> y </a:t>
            </a:r>
            <a:r>
              <a:rPr lang="en-US" sz="2100" dirty="0" err="1"/>
              <a:t>proyectos</a:t>
            </a:r>
            <a:r>
              <a:rPr lang="en-US" sz="2100" dirty="0"/>
              <a:t> con alto </a:t>
            </a:r>
            <a:r>
              <a:rPr lang="en-US" sz="2100" dirty="0" err="1"/>
              <a:t>riesgo</a:t>
            </a:r>
            <a:r>
              <a:rPr lang="en-US" sz="2100" dirty="0" smtClean="0"/>
              <a:t>.</a:t>
            </a:r>
          </a:p>
          <a:p>
            <a:pPr marL="292608" lvl="1" indent="0">
              <a:buClr>
                <a:schemeClr val="accent2"/>
              </a:buClr>
              <a:buNone/>
            </a:pPr>
            <a:r>
              <a:rPr lang="en-US" sz="2100" dirty="0" smtClean="0"/>
              <a:t>• </a:t>
            </a:r>
            <a:r>
              <a:rPr lang="en-US" sz="2100" dirty="0" err="1"/>
              <a:t>Estilo</a:t>
            </a:r>
            <a:r>
              <a:rPr lang="en-US" sz="2100" dirty="0"/>
              <a:t> de </a:t>
            </a:r>
            <a:r>
              <a:rPr lang="en-US" sz="2100" dirty="0" err="1"/>
              <a:t>gestión</a:t>
            </a:r>
            <a:r>
              <a:rPr lang="en-US" sz="2100" dirty="0"/>
              <a:t> de </a:t>
            </a:r>
            <a:r>
              <a:rPr lang="en-US" sz="2100" dirty="0" err="1"/>
              <a:t>proyectos</a:t>
            </a:r>
            <a:r>
              <a:rPr lang="en-US" sz="2100" dirty="0"/>
              <a:t>. El director del </a:t>
            </a:r>
            <a:r>
              <a:rPr lang="en-US" sz="2100" dirty="0" err="1"/>
              <a:t>proyecto</a:t>
            </a:r>
            <a:r>
              <a:rPr lang="en-US" sz="2100" dirty="0"/>
              <a:t> </a:t>
            </a:r>
            <a:r>
              <a:rPr lang="en-US" sz="2100" dirty="0" err="1"/>
              <a:t>debe</a:t>
            </a:r>
            <a:r>
              <a:rPr lang="en-US" sz="2100" dirty="0"/>
              <a:t> </a:t>
            </a:r>
            <a:r>
              <a:rPr lang="en-US" sz="2100" dirty="0" err="1"/>
              <a:t>adaptar</a:t>
            </a:r>
            <a:r>
              <a:rPr lang="en-US" sz="2100" dirty="0"/>
              <a:t> el </a:t>
            </a:r>
            <a:r>
              <a:rPr lang="en-US" sz="2100" dirty="0" err="1"/>
              <a:t>estilo</a:t>
            </a:r>
            <a:r>
              <a:rPr lang="en-US" sz="2100" dirty="0"/>
              <a:t> de </a:t>
            </a:r>
            <a:r>
              <a:rPr lang="en-US" sz="2100" dirty="0" err="1"/>
              <a:t>gestión</a:t>
            </a:r>
            <a:r>
              <a:rPr lang="en-US" sz="2100" dirty="0"/>
              <a:t> a la </a:t>
            </a:r>
            <a:r>
              <a:rPr lang="en-US" sz="2100" dirty="0" err="1"/>
              <a:t>cultura</a:t>
            </a:r>
            <a:r>
              <a:rPr lang="en-US" sz="2100" dirty="0"/>
              <a:t> </a:t>
            </a:r>
            <a:r>
              <a:rPr lang="en-US" sz="2100" dirty="0" err="1"/>
              <a:t>organizacional</a:t>
            </a:r>
            <a:r>
              <a:rPr lang="en-US" sz="2100" dirty="0"/>
              <a:t>. </a:t>
            </a:r>
            <a:r>
              <a:rPr lang="en-US" sz="2100" dirty="0" err="1"/>
              <a:t>Por</a:t>
            </a:r>
            <a:r>
              <a:rPr lang="en-US" sz="2100" dirty="0"/>
              <a:t> </a:t>
            </a:r>
            <a:r>
              <a:rPr lang="en-US" sz="2100" dirty="0" err="1"/>
              <a:t>ejemplo</a:t>
            </a:r>
            <a:r>
              <a:rPr lang="en-US" sz="2100" dirty="0"/>
              <a:t>, un </a:t>
            </a:r>
            <a:r>
              <a:rPr lang="en-US" sz="2100" dirty="0" err="1"/>
              <a:t>estilo</a:t>
            </a:r>
            <a:r>
              <a:rPr lang="en-US" sz="2100" dirty="0"/>
              <a:t> </a:t>
            </a:r>
            <a:r>
              <a:rPr lang="en-US" sz="2100" dirty="0" err="1"/>
              <a:t>autoritario</a:t>
            </a:r>
            <a:r>
              <a:rPr lang="en-US" sz="2100" dirty="0"/>
              <a:t> </a:t>
            </a:r>
            <a:r>
              <a:rPr lang="en-US" sz="2100" dirty="0" err="1"/>
              <a:t>puede</a:t>
            </a:r>
            <a:r>
              <a:rPr lang="en-US" sz="2100" dirty="0"/>
              <a:t> </a:t>
            </a:r>
            <a:r>
              <a:rPr lang="en-US" sz="2100" dirty="0" err="1"/>
              <a:t>tener</a:t>
            </a:r>
            <a:r>
              <a:rPr lang="en-US" sz="2100" dirty="0"/>
              <a:t> </a:t>
            </a:r>
            <a:r>
              <a:rPr lang="en-US" sz="2100" dirty="0" err="1"/>
              <a:t>problemas</a:t>
            </a:r>
            <a:r>
              <a:rPr lang="en-US" sz="2100" dirty="0"/>
              <a:t> en </a:t>
            </a:r>
            <a:r>
              <a:rPr lang="en-US" sz="2100" dirty="0" err="1"/>
              <a:t>una</a:t>
            </a:r>
            <a:r>
              <a:rPr lang="en-US" sz="2100" dirty="0"/>
              <a:t> </a:t>
            </a:r>
            <a:r>
              <a:rPr lang="en-US" sz="2100" dirty="0" err="1"/>
              <a:t>organización</a:t>
            </a:r>
            <a:r>
              <a:rPr lang="en-US" sz="2100" dirty="0"/>
              <a:t> </a:t>
            </a:r>
            <a:r>
              <a:rPr lang="en-US" sz="2100" dirty="0" err="1"/>
              <a:t>empresarial</a:t>
            </a:r>
            <a:r>
              <a:rPr lang="en-US" sz="2100" dirty="0"/>
              <a:t> con </a:t>
            </a:r>
            <a:r>
              <a:rPr lang="en-US" sz="2100" dirty="0" err="1"/>
              <a:t>una</a:t>
            </a:r>
            <a:r>
              <a:rPr lang="en-US" sz="2100" dirty="0"/>
              <a:t> </a:t>
            </a:r>
            <a:r>
              <a:rPr lang="en-US" sz="2100" dirty="0" err="1"/>
              <a:t>cultura</a:t>
            </a:r>
            <a:r>
              <a:rPr lang="en-US" sz="2100" dirty="0"/>
              <a:t> </a:t>
            </a:r>
            <a:r>
              <a:rPr lang="en-US" sz="2100" dirty="0" err="1"/>
              <a:t>participativa</a:t>
            </a:r>
            <a:r>
              <a:rPr lang="en-US" sz="2100" dirty="0" smtClean="0"/>
              <a:t>.</a:t>
            </a:r>
          </a:p>
          <a:p>
            <a:pPr marL="292608" lvl="1" indent="0">
              <a:buClr>
                <a:schemeClr val="accent2"/>
              </a:buClr>
              <a:buNone/>
            </a:pPr>
            <a:r>
              <a:rPr lang="en-US" sz="2100" dirty="0" smtClean="0"/>
              <a:t>• </a:t>
            </a:r>
            <a:r>
              <a:rPr lang="en-US" sz="2100" dirty="0" err="1"/>
              <a:t>Evaluaciones</a:t>
            </a:r>
            <a:r>
              <a:rPr lang="en-US" sz="2100" dirty="0"/>
              <a:t> del </a:t>
            </a:r>
            <a:r>
              <a:rPr lang="en-US" sz="2100" dirty="0" err="1"/>
              <a:t>desempeño</a:t>
            </a:r>
            <a:r>
              <a:rPr lang="en-US" sz="2100" dirty="0"/>
              <a:t> del </a:t>
            </a:r>
            <a:r>
              <a:rPr lang="en-US" sz="2100" dirty="0" err="1"/>
              <a:t>equipo</a:t>
            </a:r>
            <a:r>
              <a:rPr lang="en-US" sz="2100" dirty="0"/>
              <a:t>. Al </a:t>
            </a:r>
            <a:r>
              <a:rPr lang="en-US" sz="2100" dirty="0" err="1"/>
              <a:t>realizar</a:t>
            </a:r>
            <a:r>
              <a:rPr lang="en-US" sz="2100" dirty="0"/>
              <a:t> </a:t>
            </a:r>
            <a:r>
              <a:rPr lang="en-US" sz="2100" dirty="0" err="1"/>
              <a:t>evaluaciones</a:t>
            </a:r>
            <a:r>
              <a:rPr lang="en-US" sz="2100" dirty="0"/>
              <a:t> de </a:t>
            </a:r>
            <a:r>
              <a:rPr lang="en-US" sz="2100" dirty="0" err="1"/>
              <a:t>desempeño</a:t>
            </a:r>
            <a:r>
              <a:rPr lang="en-US" sz="2100" dirty="0"/>
              <a:t> del </a:t>
            </a:r>
            <a:r>
              <a:rPr lang="en-US" sz="2100" dirty="0" err="1"/>
              <a:t>equipo</a:t>
            </a:r>
            <a:r>
              <a:rPr lang="en-US" sz="2100" dirty="0"/>
              <a:t>, el </a:t>
            </a:r>
            <a:r>
              <a:rPr lang="en-US" sz="2100" dirty="0" err="1"/>
              <a:t>gerente</a:t>
            </a:r>
            <a:r>
              <a:rPr lang="en-US" sz="2100" dirty="0"/>
              <a:t> del </a:t>
            </a:r>
            <a:r>
              <a:rPr lang="en-US" sz="2100" dirty="0" err="1"/>
              <a:t>proyecto</a:t>
            </a:r>
            <a:r>
              <a:rPr lang="en-US" sz="2100" dirty="0"/>
              <a:t> </a:t>
            </a:r>
            <a:r>
              <a:rPr lang="en-US" sz="2100" dirty="0" err="1"/>
              <a:t>debe</a:t>
            </a:r>
            <a:r>
              <a:rPr lang="en-US" sz="2100" dirty="0"/>
              <a:t> </a:t>
            </a:r>
            <a:r>
              <a:rPr lang="en-US" sz="2100" dirty="0" err="1"/>
              <a:t>tener</a:t>
            </a:r>
            <a:r>
              <a:rPr lang="en-US" sz="2100" dirty="0"/>
              <a:t> en </a:t>
            </a:r>
            <a:r>
              <a:rPr lang="en-US" sz="2100" dirty="0" err="1"/>
              <a:t>cuenta</a:t>
            </a:r>
            <a:r>
              <a:rPr lang="en-US" sz="2100" dirty="0"/>
              <a:t> </a:t>
            </a:r>
            <a:r>
              <a:rPr lang="en-US" sz="2100" dirty="0" err="1"/>
              <a:t>las</a:t>
            </a:r>
            <a:r>
              <a:rPr lang="en-US" sz="2100" dirty="0"/>
              <a:t> </a:t>
            </a:r>
            <a:r>
              <a:rPr lang="en-US" sz="2100" dirty="0" err="1"/>
              <a:t>normas</a:t>
            </a:r>
            <a:r>
              <a:rPr lang="en-US" sz="2100" dirty="0"/>
              <a:t> y </a:t>
            </a:r>
            <a:r>
              <a:rPr lang="en-US" sz="2100" dirty="0" err="1"/>
              <a:t>expectativas</a:t>
            </a:r>
            <a:r>
              <a:rPr lang="en-US" sz="2100" dirty="0"/>
              <a:t> </a:t>
            </a:r>
            <a:r>
              <a:rPr lang="en-US" sz="2100" dirty="0" err="1"/>
              <a:t>establecidas</a:t>
            </a:r>
            <a:r>
              <a:rPr lang="en-US" sz="2100" dirty="0"/>
              <a:t> </a:t>
            </a:r>
            <a:r>
              <a:rPr lang="en-US" sz="2100" dirty="0" err="1"/>
              <a:t>dentro</a:t>
            </a:r>
            <a:r>
              <a:rPr lang="en-US" sz="2100" dirty="0"/>
              <a:t> de la </a:t>
            </a:r>
            <a:r>
              <a:rPr lang="en-US" sz="2100" dirty="0" err="1"/>
              <a:t>organización</a:t>
            </a:r>
            <a:r>
              <a:rPr lang="en-US" sz="2100" dirty="0" smtClean="0"/>
              <a:t>.</a:t>
            </a:r>
          </a:p>
          <a:p>
            <a:pPr marL="292608" lvl="1" indent="0">
              <a:buClr>
                <a:schemeClr val="accent2"/>
              </a:buClr>
              <a:buNone/>
            </a:pPr>
            <a:r>
              <a:rPr lang="en-US" sz="2100" dirty="0" smtClean="0"/>
              <a:t>• </a:t>
            </a:r>
            <a:r>
              <a:rPr lang="en-US" sz="2100" dirty="0" err="1"/>
              <a:t>Políticas</a:t>
            </a:r>
            <a:r>
              <a:rPr lang="en-US" sz="2100" dirty="0"/>
              <a:t> y </a:t>
            </a:r>
            <a:r>
              <a:rPr lang="en-US" sz="2100" dirty="0" err="1"/>
              <a:t>procedimientos</a:t>
            </a:r>
            <a:r>
              <a:rPr lang="en-US" sz="2100" dirty="0"/>
              <a:t> del </a:t>
            </a:r>
            <a:r>
              <a:rPr lang="en-US" sz="2100" dirty="0" err="1"/>
              <a:t>proyecto</a:t>
            </a:r>
            <a:r>
              <a:rPr lang="en-US" sz="2100" dirty="0"/>
              <a:t>. Las </a:t>
            </a:r>
            <a:r>
              <a:rPr lang="en-US" sz="2100" dirty="0" err="1"/>
              <a:t>políticas</a:t>
            </a:r>
            <a:r>
              <a:rPr lang="en-US" sz="2100" dirty="0"/>
              <a:t> y los </a:t>
            </a:r>
            <a:r>
              <a:rPr lang="en-US" sz="2100" dirty="0" err="1"/>
              <a:t>procedimientos</a:t>
            </a:r>
            <a:r>
              <a:rPr lang="en-US" sz="2100" dirty="0"/>
              <a:t> del </a:t>
            </a:r>
            <a:r>
              <a:rPr lang="en-US" sz="2100" dirty="0" err="1"/>
              <a:t>proyecto</a:t>
            </a:r>
            <a:r>
              <a:rPr lang="en-US" sz="2100" dirty="0"/>
              <a:t> se </a:t>
            </a:r>
            <a:r>
              <a:rPr lang="en-US" sz="2100" dirty="0" err="1"/>
              <a:t>verán</a:t>
            </a:r>
            <a:r>
              <a:rPr lang="en-US" sz="2100" dirty="0"/>
              <a:t> </a:t>
            </a:r>
            <a:r>
              <a:rPr lang="en-US" sz="2100" dirty="0" err="1"/>
              <a:t>influenciados</a:t>
            </a:r>
            <a:r>
              <a:rPr lang="en-US" sz="2100" dirty="0"/>
              <a:t> </a:t>
            </a:r>
            <a:r>
              <a:rPr lang="en-US" sz="2100" dirty="0" err="1"/>
              <a:t>por</a:t>
            </a:r>
            <a:r>
              <a:rPr lang="en-US" sz="2100" dirty="0"/>
              <a:t> </a:t>
            </a:r>
            <a:r>
              <a:rPr lang="en-US" sz="2100" dirty="0" err="1"/>
              <a:t>las</a:t>
            </a:r>
            <a:r>
              <a:rPr lang="en-US" sz="2100" dirty="0"/>
              <a:t> </a:t>
            </a:r>
            <a:r>
              <a:rPr lang="en-US" sz="2100" dirty="0" err="1"/>
              <a:t>políticas</a:t>
            </a:r>
            <a:r>
              <a:rPr lang="en-US" sz="2100" dirty="0"/>
              <a:t> y los </a:t>
            </a:r>
            <a:r>
              <a:rPr lang="en-US" sz="2100" dirty="0" err="1"/>
              <a:t>procedimientos</a:t>
            </a:r>
            <a:r>
              <a:rPr lang="en-US" sz="2100" dirty="0"/>
              <a:t> de la </a:t>
            </a:r>
            <a:r>
              <a:rPr lang="en-US" sz="2100" dirty="0" err="1"/>
              <a:t>organización</a:t>
            </a:r>
            <a:r>
              <a:rPr lang="en-US" sz="2100" dirty="0"/>
              <a:t> </a:t>
            </a:r>
            <a:r>
              <a:rPr lang="en-US" sz="2100" dirty="0" err="1"/>
              <a:t>porque</a:t>
            </a:r>
            <a:r>
              <a:rPr lang="en-US" sz="2100" dirty="0"/>
              <a:t> ambos </a:t>
            </a:r>
            <a:r>
              <a:rPr lang="en-US" sz="2100" dirty="0" err="1"/>
              <a:t>deben</a:t>
            </a:r>
            <a:r>
              <a:rPr lang="en-US" sz="2100" dirty="0"/>
              <a:t> </a:t>
            </a:r>
            <a:r>
              <a:rPr lang="en-US" sz="2100" dirty="0" err="1"/>
              <a:t>ser</a:t>
            </a:r>
            <a:r>
              <a:rPr lang="en-US" sz="2100" dirty="0"/>
              <a:t> </a:t>
            </a:r>
            <a:r>
              <a:rPr lang="en-US" sz="2100" dirty="0" err="1"/>
              <a:t>coherentes</a:t>
            </a:r>
            <a:r>
              <a:rPr lang="en-US" sz="2100" dirty="0"/>
              <a:t> entre </a:t>
            </a:r>
            <a:r>
              <a:rPr lang="en-US" sz="2100" dirty="0" err="1"/>
              <a:t>sí</a:t>
            </a:r>
            <a:r>
              <a:rPr lang="en-US" sz="2100" dirty="0" smtClean="0"/>
              <a:t>.</a:t>
            </a:r>
          </a:p>
        </p:txBody>
      </p:sp>
    </p:spTree>
    <p:extLst>
      <p:ext uri="{BB962C8B-B14F-4D97-AF65-F5344CB8AC3E}">
        <p14:creationId xmlns:p14="http://schemas.microsoft.com/office/powerpoint/2010/main" val="15463470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67</a:t>
            </a:fld>
            <a:endParaRPr lang="en-US" sz="1600"/>
          </a:p>
        </p:txBody>
      </p:sp>
      <p:sp>
        <p:nvSpPr>
          <p:cNvPr id="4" name="Marcador de contenido 3"/>
          <p:cNvSpPr>
            <a:spLocks noGrp="1"/>
          </p:cNvSpPr>
          <p:nvPr>
            <p:ph idx="1"/>
          </p:nvPr>
        </p:nvSpPr>
        <p:spPr>
          <a:xfrm>
            <a:off x="1097280" y="1849654"/>
            <a:ext cx="10058400" cy="4406767"/>
          </a:xfrm>
        </p:spPr>
        <p:txBody>
          <a:bodyPr>
            <a:noAutofit/>
          </a:bodyPr>
          <a:lstStyle/>
          <a:p>
            <a:pPr>
              <a:spcBef>
                <a:spcPts val="600"/>
              </a:spcBef>
              <a:buClr>
                <a:schemeClr val="accent2"/>
              </a:buClr>
              <a:buFont typeface="Wingdings" charset="2"/>
              <a:buChar char="v"/>
            </a:pPr>
            <a:r>
              <a:rPr lang="en-US" sz="2100" dirty="0" err="1"/>
              <a:t>Desde</a:t>
            </a:r>
            <a:r>
              <a:rPr lang="en-US" sz="2100" dirty="0"/>
              <a:t> el </a:t>
            </a:r>
            <a:r>
              <a:rPr lang="en-US" sz="2100" dirty="0" err="1"/>
              <a:t>día</a:t>
            </a:r>
            <a:r>
              <a:rPr lang="en-US" sz="2100" dirty="0"/>
              <a:t> en </a:t>
            </a:r>
            <a:r>
              <a:rPr lang="en-US" sz="2100" dirty="0" err="1"/>
              <a:t>que</a:t>
            </a:r>
            <a:r>
              <a:rPr lang="en-US" sz="2100" dirty="0"/>
              <a:t> </a:t>
            </a:r>
            <a:r>
              <a:rPr lang="en-US" sz="2100" dirty="0" err="1" smtClean="0"/>
              <a:t>usted</a:t>
            </a:r>
            <a:r>
              <a:rPr lang="en-US" sz="2100" dirty="0" smtClean="0"/>
              <a:t> </a:t>
            </a:r>
            <a:r>
              <a:rPr lang="en-US" sz="2100" dirty="0" err="1" smtClean="0"/>
              <a:t>asume</a:t>
            </a:r>
            <a:r>
              <a:rPr lang="en-US" sz="2100" dirty="0" smtClean="0"/>
              <a:t> </a:t>
            </a:r>
            <a:r>
              <a:rPr lang="en-US" sz="2100" dirty="0"/>
              <a:t>la </a:t>
            </a:r>
            <a:r>
              <a:rPr lang="en-US" sz="2100" dirty="0" err="1"/>
              <a:t>responsabilidad</a:t>
            </a:r>
            <a:r>
              <a:rPr lang="en-US" sz="2100" dirty="0"/>
              <a:t> de </a:t>
            </a:r>
            <a:r>
              <a:rPr lang="en-US" sz="2100" dirty="0" err="1"/>
              <a:t>administrar</a:t>
            </a:r>
            <a:r>
              <a:rPr lang="en-US" sz="2100" dirty="0"/>
              <a:t> un </a:t>
            </a:r>
            <a:r>
              <a:rPr lang="en-US" sz="2100" dirty="0" err="1"/>
              <a:t>proyecto</a:t>
            </a:r>
            <a:r>
              <a:rPr lang="en-US" sz="2100" dirty="0"/>
              <a:t>, </a:t>
            </a:r>
            <a:r>
              <a:rPr lang="en-US" sz="2100" dirty="0" err="1"/>
              <a:t>comienza</a:t>
            </a:r>
            <a:r>
              <a:rPr lang="en-US" sz="2100" dirty="0"/>
              <a:t> a </a:t>
            </a:r>
            <a:r>
              <a:rPr lang="en-US" sz="2100" dirty="0" err="1"/>
              <a:t>reunirse</a:t>
            </a:r>
            <a:r>
              <a:rPr lang="en-US" sz="2100" dirty="0"/>
              <a:t> con </a:t>
            </a:r>
            <a:r>
              <a:rPr lang="en-US" sz="2100" dirty="0" err="1"/>
              <a:t>una</a:t>
            </a:r>
            <a:r>
              <a:rPr lang="en-US" sz="2100" dirty="0"/>
              <a:t> </a:t>
            </a:r>
            <a:r>
              <a:rPr lang="en-US" sz="2100" dirty="0" err="1"/>
              <a:t>clase</a:t>
            </a:r>
            <a:r>
              <a:rPr lang="en-US" sz="2100" dirty="0"/>
              <a:t> </a:t>
            </a:r>
            <a:r>
              <a:rPr lang="en-US" sz="2100" dirty="0" err="1"/>
              <a:t>muy</a:t>
            </a:r>
            <a:r>
              <a:rPr lang="en-US" sz="2100" dirty="0"/>
              <a:t> especial de personas </a:t>
            </a:r>
            <a:r>
              <a:rPr lang="en-US" sz="2100" dirty="0" err="1"/>
              <a:t>llamadas</a:t>
            </a:r>
            <a:r>
              <a:rPr lang="en-US" sz="2100" dirty="0"/>
              <a:t> </a:t>
            </a:r>
            <a:r>
              <a:rPr lang="en-US" sz="2100" dirty="0" err="1"/>
              <a:t>partes</a:t>
            </a:r>
            <a:r>
              <a:rPr lang="en-US" sz="2100" dirty="0"/>
              <a:t> </a:t>
            </a:r>
            <a:r>
              <a:rPr lang="en-US" sz="2100" dirty="0" err="1"/>
              <a:t>interesadas</a:t>
            </a:r>
            <a:r>
              <a:rPr lang="en-US" sz="2100" dirty="0"/>
              <a:t> del </a:t>
            </a:r>
            <a:r>
              <a:rPr lang="en-US" sz="2100" dirty="0" err="1" smtClean="0"/>
              <a:t>proyecto</a:t>
            </a:r>
            <a:r>
              <a:rPr lang="en-US" sz="2100" dirty="0" smtClean="0"/>
              <a:t> o </a:t>
            </a:r>
            <a:r>
              <a:rPr lang="en-US" sz="2100" i="1" dirty="0"/>
              <a:t>Stakeholders</a:t>
            </a:r>
            <a:r>
              <a:rPr lang="en-US" sz="2100" dirty="0" smtClean="0"/>
              <a:t>. Para </a:t>
            </a:r>
            <a:r>
              <a:rPr lang="en-US" sz="2100" dirty="0"/>
              <a:t>el </a:t>
            </a:r>
            <a:r>
              <a:rPr lang="en-US" sz="2100" dirty="0" err="1"/>
              <a:t>éxito</a:t>
            </a:r>
            <a:r>
              <a:rPr lang="en-US" sz="2100" dirty="0"/>
              <a:t> del </a:t>
            </a:r>
            <a:r>
              <a:rPr lang="en-US" sz="2100" dirty="0" err="1"/>
              <a:t>proyecto</a:t>
            </a:r>
            <a:r>
              <a:rPr lang="en-US" sz="2100" dirty="0"/>
              <a:t> </a:t>
            </a:r>
            <a:r>
              <a:rPr lang="en-US" sz="2100" dirty="0" smtClean="0"/>
              <a:t>se </a:t>
            </a:r>
            <a:r>
              <a:rPr lang="en-US" sz="2100" dirty="0" err="1" smtClean="0"/>
              <a:t>debe</a:t>
            </a:r>
            <a:r>
              <a:rPr lang="en-US" sz="2100" dirty="0" smtClean="0"/>
              <a:t> </a:t>
            </a:r>
            <a:r>
              <a:rPr lang="en-US" sz="2100" dirty="0" err="1" smtClean="0"/>
              <a:t>identificar</a:t>
            </a:r>
            <a:r>
              <a:rPr lang="en-US" sz="2100" dirty="0" smtClean="0"/>
              <a:t> a </a:t>
            </a:r>
            <a:r>
              <a:rPr lang="en-US" sz="2100" dirty="0" err="1"/>
              <a:t>estas</a:t>
            </a:r>
            <a:r>
              <a:rPr lang="en-US" sz="2100" dirty="0"/>
              <a:t> personas </a:t>
            </a:r>
            <a:r>
              <a:rPr lang="en-US" sz="2100" dirty="0" smtClean="0"/>
              <a:t>(</a:t>
            </a:r>
            <a:r>
              <a:rPr lang="en-US" sz="2100" dirty="0" err="1" smtClean="0"/>
              <a:t>comunicaci</a:t>
            </a:r>
            <a:r>
              <a:rPr lang="es-ES" sz="2100" dirty="0" err="1" smtClean="0"/>
              <a:t>ón</a:t>
            </a:r>
            <a:r>
              <a:rPr lang="es-ES" sz="2100" dirty="0" smtClean="0"/>
              <a:t> </a:t>
            </a:r>
            <a:r>
              <a:rPr lang="en-US" sz="2100" dirty="0" smtClean="0"/>
              <a:t>con </a:t>
            </a:r>
            <a:r>
              <a:rPr lang="en-US" sz="2100" dirty="0" err="1"/>
              <a:t>ellas</a:t>
            </a:r>
            <a:r>
              <a:rPr lang="en-US" sz="2100" dirty="0"/>
              <a:t> de </a:t>
            </a:r>
            <a:r>
              <a:rPr lang="en-US" sz="2100" dirty="0" err="1"/>
              <a:t>manera</a:t>
            </a:r>
            <a:r>
              <a:rPr lang="en-US" sz="2100" dirty="0"/>
              <a:t> </a:t>
            </a:r>
            <a:r>
              <a:rPr lang="en-US" sz="2100" dirty="0" err="1"/>
              <a:t>efectiva</a:t>
            </a:r>
            <a:r>
              <a:rPr lang="en-US" sz="2100" dirty="0"/>
              <a:t> </a:t>
            </a:r>
            <a:r>
              <a:rPr lang="en-US" sz="2100" dirty="0" err="1"/>
              <a:t>durante</a:t>
            </a:r>
            <a:r>
              <a:rPr lang="en-US" sz="2100" dirty="0"/>
              <a:t> </a:t>
            </a:r>
            <a:r>
              <a:rPr lang="en-US" sz="2100" dirty="0" err="1"/>
              <a:t>todo</a:t>
            </a:r>
            <a:r>
              <a:rPr lang="en-US" sz="2100" dirty="0"/>
              <a:t> el </a:t>
            </a:r>
            <a:r>
              <a:rPr lang="en-US" sz="2100" dirty="0" err="1" smtClean="0"/>
              <a:t>proyecto</a:t>
            </a:r>
            <a:r>
              <a:rPr lang="en-US" sz="2100" dirty="0" smtClean="0"/>
              <a:t>).</a:t>
            </a:r>
          </a:p>
          <a:p>
            <a:pPr>
              <a:spcBef>
                <a:spcPts val="600"/>
              </a:spcBef>
              <a:buClr>
                <a:schemeClr val="accent2"/>
              </a:buClr>
              <a:buFont typeface="Wingdings" charset="2"/>
              <a:buChar char="v"/>
            </a:pPr>
            <a:r>
              <a:rPr lang="en-US" sz="2100" b="1" dirty="0" err="1" smtClean="0"/>
              <a:t>Identificación</a:t>
            </a:r>
            <a:r>
              <a:rPr lang="en-US" sz="2100" b="1" dirty="0" smtClean="0"/>
              <a:t> </a:t>
            </a:r>
            <a:r>
              <a:rPr lang="en-US" sz="2100" b="1" dirty="0"/>
              <a:t>de </a:t>
            </a:r>
            <a:r>
              <a:rPr lang="en-US" sz="2100" b="1" dirty="0" err="1"/>
              <a:t>las</a:t>
            </a:r>
            <a:r>
              <a:rPr lang="en-US" sz="2100" b="1" dirty="0"/>
              <a:t> </a:t>
            </a:r>
            <a:r>
              <a:rPr lang="en-US" sz="2100" b="1" dirty="0" err="1"/>
              <a:t>partes</a:t>
            </a:r>
            <a:r>
              <a:rPr lang="en-US" sz="2100" b="1" dirty="0"/>
              <a:t> </a:t>
            </a:r>
            <a:r>
              <a:rPr lang="en-US" sz="2100" b="1" dirty="0" err="1"/>
              <a:t>interesadas</a:t>
            </a:r>
            <a:r>
              <a:rPr lang="en-US" sz="2100" b="1" dirty="0"/>
              <a:t> del </a:t>
            </a:r>
            <a:r>
              <a:rPr lang="en-US" sz="2100" b="1" dirty="0" err="1"/>
              <a:t>proyecto</a:t>
            </a:r>
            <a:r>
              <a:rPr lang="en-US" sz="2100" b="1" dirty="0"/>
              <a:t> </a:t>
            </a:r>
            <a:endParaRPr lang="en-US" sz="2100" b="1" dirty="0" smtClean="0"/>
          </a:p>
          <a:p>
            <a:pPr>
              <a:spcBef>
                <a:spcPts val="600"/>
              </a:spcBef>
              <a:buClr>
                <a:schemeClr val="accent2"/>
              </a:buClr>
              <a:buFont typeface="Wingdings" charset="2"/>
              <a:buChar char="v"/>
            </a:pPr>
            <a:r>
              <a:rPr lang="en-US" sz="2100" dirty="0" smtClean="0"/>
              <a:t>Las </a:t>
            </a:r>
            <a:r>
              <a:rPr lang="en-US" sz="2100" dirty="0" err="1"/>
              <a:t>partes</a:t>
            </a:r>
            <a:r>
              <a:rPr lang="en-US" sz="2100" dirty="0"/>
              <a:t> </a:t>
            </a:r>
            <a:r>
              <a:rPr lang="en-US" sz="2100" dirty="0" err="1"/>
              <a:t>interesadas</a:t>
            </a:r>
            <a:r>
              <a:rPr lang="en-US" sz="2100" dirty="0"/>
              <a:t> del </a:t>
            </a:r>
            <a:r>
              <a:rPr lang="en-US" sz="2100" dirty="0" err="1"/>
              <a:t>proyecto</a:t>
            </a:r>
            <a:r>
              <a:rPr lang="en-US" sz="2100" dirty="0"/>
              <a:t> son </a:t>
            </a:r>
            <a:r>
              <a:rPr lang="en-US" sz="2100" dirty="0" err="1"/>
              <a:t>individuos</a:t>
            </a:r>
            <a:r>
              <a:rPr lang="en-US" sz="2100" dirty="0"/>
              <a:t> y </a:t>
            </a:r>
            <a:r>
              <a:rPr lang="en-US" sz="2100" dirty="0" err="1"/>
              <a:t>organizaciones</a:t>
            </a:r>
            <a:r>
              <a:rPr lang="en-US" sz="2100" dirty="0"/>
              <a:t> </a:t>
            </a:r>
            <a:r>
              <a:rPr lang="en-US" sz="2100" dirty="0" err="1"/>
              <a:t>cuyos</a:t>
            </a:r>
            <a:r>
              <a:rPr lang="en-US" sz="2100" dirty="0"/>
              <a:t> </a:t>
            </a:r>
            <a:r>
              <a:rPr lang="en-US" sz="2100" dirty="0" err="1"/>
              <a:t>intereses</a:t>
            </a:r>
            <a:r>
              <a:rPr lang="en-US" sz="2100" dirty="0"/>
              <a:t> se </a:t>
            </a:r>
            <a:r>
              <a:rPr lang="en-US" sz="2100" dirty="0" err="1"/>
              <a:t>ven</a:t>
            </a:r>
            <a:r>
              <a:rPr lang="en-US" sz="2100" dirty="0"/>
              <a:t> </a:t>
            </a:r>
            <a:r>
              <a:rPr lang="en-US" sz="2100" dirty="0" err="1"/>
              <a:t>afectados</a:t>
            </a:r>
            <a:r>
              <a:rPr lang="en-US" sz="2100" dirty="0"/>
              <a:t> (</a:t>
            </a:r>
            <a:r>
              <a:rPr lang="en-US" sz="2100" dirty="0" err="1"/>
              <a:t>positiva</a:t>
            </a:r>
            <a:r>
              <a:rPr lang="en-US" sz="2100" dirty="0"/>
              <a:t> o </a:t>
            </a:r>
            <a:r>
              <a:rPr lang="en-US" sz="2100" dirty="0" err="1"/>
              <a:t>negativamente</a:t>
            </a:r>
            <a:r>
              <a:rPr lang="en-US" sz="2100" dirty="0"/>
              <a:t>) </a:t>
            </a:r>
            <a:r>
              <a:rPr lang="en-US" sz="2100" dirty="0" err="1"/>
              <a:t>por</a:t>
            </a:r>
            <a:r>
              <a:rPr lang="en-US" sz="2100" dirty="0"/>
              <a:t> la </a:t>
            </a:r>
            <a:r>
              <a:rPr lang="en-US" sz="2100" dirty="0" err="1"/>
              <a:t>ejecución</a:t>
            </a:r>
            <a:r>
              <a:rPr lang="en-US" sz="2100" dirty="0"/>
              <a:t> y </a:t>
            </a:r>
            <a:r>
              <a:rPr lang="en-US" sz="2100" dirty="0" err="1"/>
              <a:t>finalización</a:t>
            </a:r>
            <a:r>
              <a:rPr lang="en-US" sz="2100" dirty="0"/>
              <a:t> del </a:t>
            </a:r>
            <a:r>
              <a:rPr lang="en-US" sz="2100" dirty="0" err="1"/>
              <a:t>proyecto</a:t>
            </a:r>
            <a:r>
              <a:rPr lang="en-US" sz="2100" dirty="0"/>
              <a:t>. </a:t>
            </a:r>
            <a:r>
              <a:rPr lang="en-US" sz="2100" dirty="0" smtClean="0"/>
              <a:t>Si </a:t>
            </a:r>
            <a:r>
              <a:rPr lang="en-US" sz="2100" dirty="0"/>
              <a:t>un </a:t>
            </a:r>
            <a:r>
              <a:rPr lang="en-US" sz="2100" dirty="0" err="1"/>
              <a:t>proyecto</a:t>
            </a:r>
            <a:r>
              <a:rPr lang="en-US" sz="2100" dirty="0"/>
              <a:t> </a:t>
            </a:r>
            <a:r>
              <a:rPr lang="en-US" sz="2100" dirty="0" err="1"/>
              <a:t>va</a:t>
            </a:r>
            <a:r>
              <a:rPr lang="en-US" sz="2100" dirty="0"/>
              <a:t> a </a:t>
            </a:r>
            <a:r>
              <a:rPr lang="en-US" sz="2100" dirty="0" err="1"/>
              <a:t>influir</a:t>
            </a:r>
            <a:r>
              <a:rPr lang="en-US" sz="2100" dirty="0"/>
              <a:t> y, </a:t>
            </a:r>
            <a:r>
              <a:rPr lang="en-US" sz="2100" dirty="0" err="1"/>
              <a:t>por</a:t>
            </a:r>
            <a:r>
              <a:rPr lang="en-US" sz="2100" dirty="0"/>
              <a:t> lo </a:t>
            </a:r>
            <a:r>
              <a:rPr lang="en-US" sz="2100" dirty="0" err="1"/>
              <a:t>tanto</a:t>
            </a:r>
            <a:r>
              <a:rPr lang="en-US" sz="2100" dirty="0"/>
              <a:t>, </a:t>
            </a:r>
            <a:r>
              <a:rPr lang="en-US" sz="2100" dirty="0" err="1" smtClean="0"/>
              <a:t>impactar</a:t>
            </a:r>
            <a:r>
              <a:rPr lang="en-US" sz="2100" dirty="0" smtClean="0"/>
              <a:t> a </a:t>
            </a:r>
            <a:r>
              <a:rPr lang="en-US" sz="2100" dirty="0" err="1"/>
              <a:t>las</a:t>
            </a:r>
            <a:r>
              <a:rPr lang="en-US" sz="2100" dirty="0"/>
              <a:t> </a:t>
            </a:r>
            <a:r>
              <a:rPr lang="en-US" sz="2100" dirty="0" err="1"/>
              <a:t>partes</a:t>
            </a:r>
            <a:r>
              <a:rPr lang="en-US" sz="2100" dirty="0"/>
              <a:t> </a:t>
            </a:r>
            <a:r>
              <a:rPr lang="en-US" sz="2100" dirty="0" err="1"/>
              <a:t>interesadas</a:t>
            </a:r>
            <a:r>
              <a:rPr lang="en-US" sz="2100" dirty="0"/>
              <a:t>, </a:t>
            </a:r>
            <a:r>
              <a:rPr lang="en-US" sz="2100" dirty="0" err="1" smtClean="0"/>
              <a:t>ellos</a:t>
            </a:r>
            <a:r>
              <a:rPr lang="en-US" sz="2100" dirty="0" smtClean="0"/>
              <a:t> </a:t>
            </a:r>
            <a:r>
              <a:rPr lang="en-US" sz="2100" dirty="0" err="1" smtClean="0"/>
              <a:t>tendrán</a:t>
            </a:r>
            <a:r>
              <a:rPr lang="en-US" sz="2100" dirty="0" smtClean="0"/>
              <a:t> </a:t>
            </a:r>
            <a:r>
              <a:rPr lang="en-US" sz="2100" dirty="0"/>
              <a:t>un </a:t>
            </a:r>
            <a:r>
              <a:rPr lang="en-US" sz="2100" dirty="0" err="1"/>
              <a:t>impacto</a:t>
            </a:r>
            <a:r>
              <a:rPr lang="en-US" sz="2100" dirty="0"/>
              <a:t> en el </a:t>
            </a:r>
            <a:r>
              <a:rPr lang="en-US" sz="2100" dirty="0" err="1" smtClean="0"/>
              <a:t>proyecto</a:t>
            </a:r>
            <a:r>
              <a:rPr lang="en-US" sz="2100" dirty="0" smtClean="0"/>
              <a:t> </a:t>
            </a:r>
            <a:r>
              <a:rPr lang="en-US" sz="2100" dirty="0" err="1" smtClean="0"/>
              <a:t>tambi</a:t>
            </a:r>
            <a:r>
              <a:rPr lang="es-ES" sz="2100" dirty="0" err="1" smtClean="0"/>
              <a:t>én</a:t>
            </a:r>
            <a:r>
              <a:rPr lang="en-US" sz="2100" dirty="0" smtClean="0"/>
              <a:t>. Hay dos </a:t>
            </a:r>
            <a:r>
              <a:rPr lang="en-US" sz="2100" dirty="0" err="1"/>
              <a:t>casos</a:t>
            </a:r>
            <a:r>
              <a:rPr lang="en-US" sz="2100" dirty="0"/>
              <a:t>: un stakeholder </a:t>
            </a:r>
            <a:r>
              <a:rPr lang="en-US" sz="2100" dirty="0" smtClean="0"/>
              <a:t>del </a:t>
            </a:r>
            <a:r>
              <a:rPr lang="en-US" sz="2100" dirty="0" err="1"/>
              <a:t>proyecto</a:t>
            </a:r>
            <a:r>
              <a:rPr lang="en-US" sz="2100" dirty="0"/>
              <a:t> </a:t>
            </a:r>
            <a:r>
              <a:rPr lang="en-US" sz="2100" dirty="0" err="1"/>
              <a:t>tiene</a:t>
            </a:r>
            <a:r>
              <a:rPr lang="en-US" sz="2100" dirty="0"/>
              <a:t> </a:t>
            </a:r>
            <a:r>
              <a:rPr lang="en-US" sz="2100" dirty="0" err="1"/>
              <a:t>algo</a:t>
            </a:r>
            <a:r>
              <a:rPr lang="en-US" sz="2100" dirty="0"/>
              <a:t> </a:t>
            </a:r>
            <a:r>
              <a:rPr lang="en-US" sz="2100" dirty="0" err="1"/>
              <a:t>que</a:t>
            </a:r>
            <a:r>
              <a:rPr lang="en-US" sz="2100" dirty="0"/>
              <a:t> </a:t>
            </a:r>
            <a:r>
              <a:rPr lang="en-US" sz="2100" dirty="0" err="1"/>
              <a:t>ganar</a:t>
            </a:r>
            <a:r>
              <a:rPr lang="en-US" sz="2100" dirty="0"/>
              <a:t> con el </a:t>
            </a:r>
            <a:r>
              <a:rPr lang="en-US" sz="2100" dirty="0" err="1"/>
              <a:t>proyecto</a:t>
            </a:r>
            <a:r>
              <a:rPr lang="en-US" sz="2100" dirty="0"/>
              <a:t> o </a:t>
            </a:r>
            <a:r>
              <a:rPr lang="en-US" sz="2100" dirty="0" err="1"/>
              <a:t>algo</a:t>
            </a:r>
            <a:r>
              <a:rPr lang="en-US" sz="2100" dirty="0"/>
              <a:t> </a:t>
            </a:r>
            <a:r>
              <a:rPr lang="en-US" sz="2100" dirty="0" err="1"/>
              <a:t>que</a:t>
            </a:r>
            <a:r>
              <a:rPr lang="en-US" sz="2100" dirty="0"/>
              <a:t> </a:t>
            </a:r>
            <a:r>
              <a:rPr lang="en-US" sz="2100" dirty="0" err="1"/>
              <a:t>perder</a:t>
            </a:r>
            <a:r>
              <a:rPr lang="en-US" sz="2100" dirty="0"/>
              <a:t> con el </a:t>
            </a:r>
            <a:r>
              <a:rPr lang="en-US" sz="2100" dirty="0" err="1"/>
              <a:t>proyecto</a:t>
            </a:r>
            <a:r>
              <a:rPr lang="en-US" sz="2100" dirty="0"/>
              <a:t>. </a:t>
            </a:r>
            <a:endParaRPr lang="en-US" sz="2100" dirty="0" smtClean="0"/>
          </a:p>
          <a:p>
            <a:pPr>
              <a:spcBef>
                <a:spcPts val="600"/>
              </a:spcBef>
              <a:buClr>
                <a:schemeClr val="accent2"/>
              </a:buClr>
              <a:buFont typeface="Wingdings" charset="2"/>
              <a:buChar char="v"/>
            </a:pPr>
            <a:r>
              <a:rPr lang="en-US" sz="2100" dirty="0" smtClean="0"/>
              <a:t>En </a:t>
            </a:r>
            <a:r>
              <a:rPr lang="en-US" sz="2100" dirty="0" err="1"/>
              <a:t>consecuencia</a:t>
            </a:r>
            <a:r>
              <a:rPr lang="en-US" sz="2100" dirty="0"/>
              <a:t>, </a:t>
            </a:r>
            <a:r>
              <a:rPr lang="en-US" sz="2100" dirty="0" err="1"/>
              <a:t>estas</a:t>
            </a:r>
            <a:r>
              <a:rPr lang="en-US" sz="2100" dirty="0"/>
              <a:t> </a:t>
            </a:r>
            <a:r>
              <a:rPr lang="en-US" sz="2100" dirty="0" err="1"/>
              <a:t>partes</a:t>
            </a:r>
            <a:r>
              <a:rPr lang="en-US" sz="2100" dirty="0"/>
              <a:t> </a:t>
            </a:r>
            <a:r>
              <a:rPr lang="en-US" sz="2100" dirty="0" err="1"/>
              <a:t>interesadas</a:t>
            </a:r>
            <a:r>
              <a:rPr lang="en-US" sz="2100" dirty="0"/>
              <a:t> se </a:t>
            </a:r>
            <a:r>
              <a:rPr lang="en-US" sz="2100" dirty="0" err="1"/>
              <a:t>dividen</a:t>
            </a:r>
            <a:r>
              <a:rPr lang="en-US" sz="2100" dirty="0"/>
              <a:t> en dos </a:t>
            </a:r>
            <a:r>
              <a:rPr lang="en-US" sz="2100" dirty="0" err="1"/>
              <a:t>categorías</a:t>
            </a:r>
            <a:r>
              <a:rPr lang="en-US" sz="2100" dirty="0"/>
              <a:t>: </a:t>
            </a:r>
            <a:r>
              <a:rPr lang="en-US" sz="2100" dirty="0" err="1"/>
              <a:t>partes</a:t>
            </a:r>
            <a:r>
              <a:rPr lang="en-US" sz="2100" dirty="0"/>
              <a:t> </a:t>
            </a:r>
            <a:r>
              <a:rPr lang="en-US" sz="2100" dirty="0" err="1"/>
              <a:t>interesadas</a:t>
            </a:r>
            <a:r>
              <a:rPr lang="en-US" sz="2100" dirty="0"/>
              <a:t> </a:t>
            </a:r>
            <a:r>
              <a:rPr lang="en-US" sz="2100" dirty="0" err="1" smtClean="0"/>
              <a:t>positivas</a:t>
            </a:r>
            <a:r>
              <a:rPr lang="en-US" sz="2100" dirty="0" smtClean="0"/>
              <a:t> (</a:t>
            </a:r>
            <a:r>
              <a:rPr lang="en-US" sz="2100" dirty="0"/>
              <a:t>positive stakeholders</a:t>
            </a:r>
            <a:r>
              <a:rPr lang="en-US" sz="2100" dirty="0" smtClean="0"/>
              <a:t>), </a:t>
            </a:r>
            <a:r>
              <a:rPr lang="en-US" sz="2100" dirty="0" err="1" smtClean="0"/>
              <a:t>que</a:t>
            </a:r>
            <a:r>
              <a:rPr lang="en-US" sz="2100" dirty="0" smtClean="0"/>
              <a:t> </a:t>
            </a:r>
            <a:r>
              <a:rPr lang="en-US" sz="2100" dirty="0" err="1"/>
              <a:t>normalmente</a:t>
            </a:r>
            <a:r>
              <a:rPr lang="en-US" sz="2100" dirty="0"/>
              <a:t> se </a:t>
            </a:r>
            <a:r>
              <a:rPr lang="en-US" sz="2100" dirty="0" err="1"/>
              <a:t>beneficiarán</a:t>
            </a:r>
            <a:r>
              <a:rPr lang="en-US" sz="2100" dirty="0"/>
              <a:t> del </a:t>
            </a:r>
            <a:r>
              <a:rPr lang="en-US" sz="2100" dirty="0" err="1"/>
              <a:t>éxito</a:t>
            </a:r>
            <a:r>
              <a:rPr lang="en-US" sz="2100" dirty="0"/>
              <a:t> del </a:t>
            </a:r>
            <a:r>
              <a:rPr lang="en-US" sz="2100" dirty="0" err="1"/>
              <a:t>proyecto</a:t>
            </a:r>
            <a:r>
              <a:rPr lang="en-US" sz="2100" dirty="0"/>
              <a:t>, y </a:t>
            </a:r>
            <a:r>
              <a:rPr lang="en-US" sz="2100" dirty="0" err="1"/>
              <a:t>partes</a:t>
            </a:r>
            <a:r>
              <a:rPr lang="en-US" sz="2100" dirty="0"/>
              <a:t> </a:t>
            </a:r>
            <a:r>
              <a:rPr lang="en-US" sz="2100" dirty="0" err="1"/>
              <a:t>interesadas</a:t>
            </a:r>
            <a:r>
              <a:rPr lang="en-US" sz="2100" dirty="0"/>
              <a:t> </a:t>
            </a:r>
            <a:r>
              <a:rPr lang="en-US" sz="2100" dirty="0" err="1" smtClean="0"/>
              <a:t>negativas</a:t>
            </a:r>
            <a:r>
              <a:rPr lang="en-US" sz="2100" dirty="0"/>
              <a:t> </a:t>
            </a:r>
            <a:r>
              <a:rPr lang="en-US" sz="2100" dirty="0" smtClean="0"/>
              <a:t>(negative stakeholders), </a:t>
            </a:r>
            <a:r>
              <a:rPr lang="en-US" sz="2100" dirty="0" err="1"/>
              <a:t>que</a:t>
            </a:r>
            <a:r>
              <a:rPr lang="en-US" sz="2100" dirty="0"/>
              <a:t> </a:t>
            </a:r>
            <a:r>
              <a:rPr lang="en-US" sz="2100" dirty="0" err="1"/>
              <a:t>verán</a:t>
            </a:r>
            <a:r>
              <a:rPr lang="en-US" sz="2100" dirty="0"/>
              <a:t> </a:t>
            </a:r>
            <a:r>
              <a:rPr lang="en-US" sz="2100" dirty="0" err="1"/>
              <a:t>algún</a:t>
            </a:r>
            <a:r>
              <a:rPr lang="en-US" sz="2100" dirty="0"/>
              <a:t> </a:t>
            </a:r>
            <a:r>
              <a:rPr lang="en-US" sz="2100" dirty="0" err="1"/>
              <a:t>tipo</a:t>
            </a:r>
            <a:r>
              <a:rPr lang="en-US" sz="2100" dirty="0"/>
              <a:t> de </a:t>
            </a:r>
            <a:r>
              <a:rPr lang="en-US" sz="2100" dirty="0" err="1"/>
              <a:t>desventaja</a:t>
            </a:r>
            <a:r>
              <a:rPr lang="en-US" sz="2100" dirty="0"/>
              <a:t> </a:t>
            </a:r>
            <a:r>
              <a:rPr lang="en-US" sz="2100" dirty="0" err="1"/>
              <a:t>proveniente</a:t>
            </a:r>
            <a:r>
              <a:rPr lang="en-US" sz="2100" dirty="0"/>
              <a:t> del </a:t>
            </a:r>
            <a:r>
              <a:rPr lang="en-US" sz="2100" dirty="0" err="1"/>
              <a:t>proyecto</a:t>
            </a:r>
            <a:r>
              <a:rPr lang="en-US" sz="2100" dirty="0"/>
              <a:t>. </a:t>
            </a:r>
            <a:endParaRPr lang="en-US" sz="2100" dirty="0" smtClean="0"/>
          </a:p>
        </p:txBody>
      </p:sp>
    </p:spTree>
    <p:extLst>
      <p:ext uri="{BB962C8B-B14F-4D97-AF65-F5344CB8AC3E}">
        <p14:creationId xmlns:p14="http://schemas.microsoft.com/office/powerpoint/2010/main" val="5428029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68</a:t>
            </a:fld>
            <a:endParaRPr lang="en-US" sz="1600"/>
          </a:p>
        </p:txBody>
      </p:sp>
      <p:sp>
        <p:nvSpPr>
          <p:cNvPr id="4" name="Marcador de contenido 3"/>
          <p:cNvSpPr>
            <a:spLocks noGrp="1"/>
          </p:cNvSpPr>
          <p:nvPr>
            <p:ph idx="1"/>
          </p:nvPr>
        </p:nvSpPr>
        <p:spPr>
          <a:xfrm>
            <a:off x="1017069" y="1926977"/>
            <a:ext cx="10292615" cy="4281317"/>
          </a:xfrm>
        </p:spPr>
        <p:txBody>
          <a:bodyPr>
            <a:noAutofit/>
          </a:bodyPr>
          <a:lstStyle/>
          <a:p>
            <a:pPr>
              <a:spcBef>
                <a:spcPts val="600"/>
              </a:spcBef>
              <a:buClr>
                <a:schemeClr val="accent2"/>
              </a:buClr>
              <a:buFont typeface="Wingdings" charset="2"/>
              <a:buChar char="v"/>
            </a:pPr>
            <a:r>
              <a:rPr lang="en-US" sz="2100" dirty="0"/>
              <a:t>Las </a:t>
            </a:r>
            <a:r>
              <a:rPr lang="en-US" sz="2100" dirty="0" err="1"/>
              <a:t>implicaciones</a:t>
            </a:r>
            <a:r>
              <a:rPr lang="en-US" sz="2100" dirty="0"/>
              <a:t> </a:t>
            </a:r>
            <a:r>
              <a:rPr lang="en-US" sz="2100" dirty="0" err="1"/>
              <a:t>obviamente</a:t>
            </a:r>
            <a:r>
              <a:rPr lang="en-US" sz="2100" dirty="0"/>
              <a:t> son </a:t>
            </a:r>
            <a:r>
              <a:rPr lang="en-US" sz="2100" dirty="0" err="1"/>
              <a:t>que</a:t>
            </a:r>
            <a:r>
              <a:rPr lang="en-US" sz="2100" dirty="0"/>
              <a:t> a los positive stakeholders les </a:t>
            </a:r>
            <a:r>
              <a:rPr lang="en-US" sz="2100" dirty="0" err="1"/>
              <a:t>gustaría</a:t>
            </a:r>
            <a:r>
              <a:rPr lang="en-US" sz="2100" dirty="0"/>
              <a:t> </a:t>
            </a:r>
            <a:r>
              <a:rPr lang="en-US" sz="2100" dirty="0" err="1"/>
              <a:t>ver</a:t>
            </a:r>
            <a:r>
              <a:rPr lang="en-US" sz="2100" dirty="0"/>
              <a:t> </a:t>
            </a:r>
            <a:r>
              <a:rPr lang="en-US" sz="2100" dirty="0" err="1"/>
              <a:t>que</a:t>
            </a:r>
            <a:r>
              <a:rPr lang="en-US" sz="2100" dirty="0"/>
              <a:t> el </a:t>
            </a:r>
            <a:r>
              <a:rPr lang="en-US" sz="2100" dirty="0" err="1"/>
              <a:t>proyecto</a:t>
            </a:r>
            <a:r>
              <a:rPr lang="en-US" sz="2100" dirty="0"/>
              <a:t> </a:t>
            </a:r>
            <a:r>
              <a:rPr lang="en-US" sz="2100" dirty="0" err="1"/>
              <a:t>tenga</a:t>
            </a:r>
            <a:r>
              <a:rPr lang="en-US" sz="2100" dirty="0"/>
              <a:t> </a:t>
            </a:r>
            <a:r>
              <a:rPr lang="en-US" sz="2100" dirty="0" err="1"/>
              <a:t>éxito</a:t>
            </a:r>
            <a:r>
              <a:rPr lang="en-US" sz="2100" dirty="0"/>
              <a:t>, </a:t>
            </a:r>
            <a:r>
              <a:rPr lang="en-US" sz="2100" dirty="0" smtClean="0"/>
              <a:t>y </a:t>
            </a:r>
            <a:r>
              <a:rPr lang="en-US" sz="2100" dirty="0"/>
              <a:t>los </a:t>
            </a:r>
            <a:r>
              <a:rPr lang="en-US" sz="2100" dirty="0" err="1"/>
              <a:t>intereses</a:t>
            </a:r>
            <a:r>
              <a:rPr lang="en-US" sz="2100" dirty="0"/>
              <a:t> </a:t>
            </a:r>
            <a:r>
              <a:rPr lang="en-US" sz="2100" dirty="0" smtClean="0"/>
              <a:t>de </a:t>
            </a:r>
            <a:r>
              <a:rPr lang="en-US" sz="2100" dirty="0"/>
              <a:t>los negative stakeholders ​​se </a:t>
            </a:r>
            <a:r>
              <a:rPr lang="en-US" sz="2100" dirty="0" err="1"/>
              <a:t>atenderían</a:t>
            </a:r>
            <a:r>
              <a:rPr lang="en-US" sz="2100" dirty="0"/>
              <a:t> </a:t>
            </a:r>
            <a:r>
              <a:rPr lang="en-US" sz="2100" dirty="0" err="1"/>
              <a:t>mejor</a:t>
            </a:r>
            <a:r>
              <a:rPr lang="en-US" sz="2100" dirty="0"/>
              <a:t> </a:t>
            </a:r>
            <a:r>
              <a:rPr lang="en-US" sz="2100" dirty="0" err="1"/>
              <a:t>si</a:t>
            </a:r>
            <a:r>
              <a:rPr lang="en-US" sz="2100" dirty="0"/>
              <a:t> el </a:t>
            </a:r>
            <a:r>
              <a:rPr lang="en-US" sz="2100" dirty="0" err="1"/>
              <a:t>proyecto</a:t>
            </a:r>
            <a:r>
              <a:rPr lang="en-US" sz="2100" dirty="0"/>
              <a:t> se </a:t>
            </a:r>
            <a:r>
              <a:rPr lang="en-US" sz="2100" dirty="0" err="1"/>
              <a:t>retrasara</a:t>
            </a:r>
            <a:r>
              <a:rPr lang="en-US" sz="2100" dirty="0"/>
              <a:t> o </a:t>
            </a:r>
            <a:r>
              <a:rPr lang="en-US" sz="2100" dirty="0" err="1"/>
              <a:t>cancelara</a:t>
            </a:r>
            <a:r>
              <a:rPr lang="en-US" sz="2100" dirty="0"/>
              <a:t> </a:t>
            </a:r>
            <a:r>
              <a:rPr lang="en-US" sz="2100" dirty="0" err="1"/>
              <a:t>por</a:t>
            </a:r>
            <a:r>
              <a:rPr lang="en-US" sz="2100" dirty="0"/>
              <a:t> </a:t>
            </a:r>
            <a:r>
              <a:rPr lang="en-US" sz="2100" dirty="0" err="1"/>
              <a:t>completo</a:t>
            </a:r>
            <a:r>
              <a:rPr lang="en-US" sz="2100" dirty="0"/>
              <a:t>. </a:t>
            </a:r>
            <a:endParaRPr lang="en-US" sz="2100" dirty="0" smtClean="0"/>
          </a:p>
          <a:p>
            <a:pPr>
              <a:spcBef>
                <a:spcPts val="600"/>
              </a:spcBef>
              <a:buClr>
                <a:schemeClr val="accent2"/>
              </a:buClr>
              <a:buFont typeface="Wingdings" charset="2"/>
              <a:buChar char="v"/>
            </a:pPr>
            <a:r>
              <a:rPr lang="en-US" sz="2100" dirty="0" err="1" smtClean="0"/>
              <a:t>Por</a:t>
            </a:r>
            <a:r>
              <a:rPr lang="en-US" sz="2100" dirty="0" smtClean="0"/>
              <a:t> </a:t>
            </a:r>
            <a:r>
              <a:rPr lang="en-US" sz="2100" dirty="0" err="1"/>
              <a:t>ejemplo</a:t>
            </a:r>
            <a:r>
              <a:rPr lang="en-US" sz="2100" dirty="0"/>
              <a:t>, el </a:t>
            </a:r>
            <a:r>
              <a:rPr lang="en-US" sz="2100" dirty="0" err="1"/>
              <a:t>alcalde</a:t>
            </a:r>
            <a:r>
              <a:rPr lang="en-US" sz="2100" dirty="0"/>
              <a:t> de </a:t>
            </a:r>
            <a:r>
              <a:rPr lang="en-US" sz="2100" dirty="0" err="1"/>
              <a:t>su</a:t>
            </a:r>
            <a:r>
              <a:rPr lang="en-US" sz="2100" dirty="0"/>
              <a:t> ciudad </a:t>
            </a:r>
            <a:r>
              <a:rPr lang="en-US" sz="2100" dirty="0" err="1"/>
              <a:t>puede</a:t>
            </a:r>
            <a:r>
              <a:rPr lang="en-US" sz="2100" dirty="0"/>
              <a:t> </a:t>
            </a:r>
            <a:r>
              <a:rPr lang="en-US" sz="2100" dirty="0" err="1"/>
              <a:t>ser</a:t>
            </a:r>
            <a:r>
              <a:rPr lang="en-US" sz="2100" dirty="0"/>
              <a:t> un positive </a:t>
            </a:r>
            <a:r>
              <a:rPr lang="en-US" sz="2100" dirty="0" smtClean="0"/>
              <a:t>stakeholder en </a:t>
            </a:r>
            <a:r>
              <a:rPr lang="en-US" sz="2100" dirty="0"/>
              <a:t>un </a:t>
            </a:r>
            <a:r>
              <a:rPr lang="en-US" sz="2100" dirty="0" err="1"/>
              <a:t>proyecto</a:t>
            </a:r>
            <a:r>
              <a:rPr lang="en-US" sz="2100" dirty="0"/>
              <a:t> para </a:t>
            </a:r>
            <a:r>
              <a:rPr lang="en-US" sz="2100" dirty="0" err="1"/>
              <a:t>abrir</a:t>
            </a:r>
            <a:r>
              <a:rPr lang="en-US" sz="2100" dirty="0"/>
              <a:t> </a:t>
            </a:r>
            <a:r>
              <a:rPr lang="en-US" sz="2100" dirty="0" err="1"/>
              <a:t>una</a:t>
            </a:r>
            <a:r>
              <a:rPr lang="en-US" sz="2100" dirty="0"/>
              <a:t> </a:t>
            </a:r>
            <a:r>
              <a:rPr lang="en-US" sz="2100" dirty="0" err="1"/>
              <a:t>tienda</a:t>
            </a:r>
            <a:r>
              <a:rPr lang="en-US" sz="2100" dirty="0"/>
              <a:t> Walmart en </a:t>
            </a:r>
            <a:r>
              <a:rPr lang="en-US" sz="2100" dirty="0" err="1"/>
              <a:t>su</a:t>
            </a:r>
            <a:r>
              <a:rPr lang="en-US" sz="2100" dirty="0"/>
              <a:t> </a:t>
            </a:r>
            <a:r>
              <a:rPr lang="en-US" sz="2100" dirty="0" err="1"/>
              <a:t>vecindario</a:t>
            </a:r>
            <a:r>
              <a:rPr lang="en-US" sz="2100" dirty="0"/>
              <a:t> </a:t>
            </a:r>
            <a:r>
              <a:rPr lang="en-US" sz="2100" dirty="0" err="1"/>
              <a:t>porque</a:t>
            </a:r>
            <a:r>
              <a:rPr lang="en-US" sz="2100" dirty="0"/>
              <a:t> </a:t>
            </a:r>
            <a:r>
              <a:rPr lang="en-US" sz="2100" dirty="0" err="1"/>
              <a:t>trae</a:t>
            </a:r>
            <a:r>
              <a:rPr lang="en-US" sz="2100" dirty="0"/>
              <a:t> </a:t>
            </a:r>
            <a:r>
              <a:rPr lang="en-US" sz="2100" dirty="0" err="1"/>
              <a:t>negocios</a:t>
            </a:r>
            <a:r>
              <a:rPr lang="en-US" sz="2100" dirty="0"/>
              <a:t> a la ciudad, </a:t>
            </a:r>
            <a:r>
              <a:rPr lang="en-US" sz="2100" dirty="0" err="1"/>
              <a:t>mientras</a:t>
            </a:r>
            <a:r>
              <a:rPr lang="en-US" sz="2100" dirty="0"/>
              <a:t> </a:t>
            </a:r>
            <a:r>
              <a:rPr lang="en-US" sz="2100" dirty="0" err="1"/>
              <a:t>que</a:t>
            </a:r>
            <a:r>
              <a:rPr lang="en-US" sz="2100" dirty="0"/>
              <a:t> </a:t>
            </a:r>
            <a:r>
              <a:rPr lang="en-US" sz="2100" dirty="0" err="1"/>
              <a:t>algunos</a:t>
            </a:r>
            <a:r>
              <a:rPr lang="en-US" sz="2100" dirty="0"/>
              <a:t> </a:t>
            </a:r>
            <a:r>
              <a:rPr lang="en-US" sz="2100" dirty="0" err="1"/>
              <a:t>líderes</a:t>
            </a:r>
            <a:r>
              <a:rPr lang="en-US" sz="2100" dirty="0"/>
              <a:t> </a:t>
            </a:r>
            <a:r>
              <a:rPr lang="en-US" sz="2100" dirty="0" err="1"/>
              <a:t>empresariales</a:t>
            </a:r>
            <a:r>
              <a:rPr lang="en-US" sz="2100" dirty="0"/>
              <a:t> locales lo </a:t>
            </a:r>
            <a:r>
              <a:rPr lang="en-US" sz="2100" dirty="0" err="1"/>
              <a:t>consideran</a:t>
            </a:r>
            <a:r>
              <a:rPr lang="en-US" sz="2100" dirty="0"/>
              <a:t> </a:t>
            </a:r>
            <a:r>
              <a:rPr lang="en-US" sz="2100" dirty="0" err="1"/>
              <a:t>una</a:t>
            </a:r>
            <a:r>
              <a:rPr lang="en-US" sz="2100" dirty="0"/>
              <a:t> </a:t>
            </a:r>
            <a:r>
              <a:rPr lang="en-US" sz="2100" dirty="0" err="1"/>
              <a:t>amenaza</a:t>
            </a:r>
            <a:r>
              <a:rPr lang="en-US" sz="2100" dirty="0"/>
              <a:t> para los </a:t>
            </a:r>
            <a:r>
              <a:rPr lang="en-US" sz="2100" dirty="0" err="1"/>
              <a:t>negocios</a:t>
            </a:r>
            <a:r>
              <a:rPr lang="en-US" sz="2100" dirty="0"/>
              <a:t> locales y, </a:t>
            </a:r>
            <a:r>
              <a:rPr lang="en-US" sz="2100" dirty="0" err="1"/>
              <a:t>por</a:t>
            </a:r>
            <a:r>
              <a:rPr lang="en-US" sz="2100" dirty="0"/>
              <a:t> lo </a:t>
            </a:r>
            <a:r>
              <a:rPr lang="en-US" sz="2100" dirty="0" err="1"/>
              <a:t>tanto</a:t>
            </a:r>
            <a:r>
              <a:rPr lang="en-US" sz="2100" dirty="0"/>
              <a:t>, </a:t>
            </a:r>
            <a:r>
              <a:rPr lang="en-US" sz="2100" dirty="0" err="1"/>
              <a:t>pueden</a:t>
            </a:r>
            <a:r>
              <a:rPr lang="en-US" sz="2100" dirty="0"/>
              <a:t> </a:t>
            </a:r>
            <a:r>
              <a:rPr lang="en-US" sz="2100" dirty="0" err="1" smtClean="0"/>
              <a:t>actuar</a:t>
            </a:r>
            <a:r>
              <a:rPr lang="en-US" sz="2100" dirty="0" smtClean="0"/>
              <a:t> </a:t>
            </a:r>
            <a:r>
              <a:rPr lang="en-US" sz="2100" dirty="0" err="1"/>
              <a:t>como</a:t>
            </a:r>
            <a:r>
              <a:rPr lang="en-US" sz="2100" dirty="0"/>
              <a:t> negative stakeholders .</a:t>
            </a:r>
            <a:endParaRPr lang="en-US" sz="2100" dirty="0" smtClean="0"/>
          </a:p>
          <a:p>
            <a:pPr>
              <a:spcBef>
                <a:spcPts val="600"/>
              </a:spcBef>
              <a:buClr>
                <a:schemeClr val="accent2"/>
              </a:buClr>
              <a:buFont typeface="Wingdings" charset="2"/>
              <a:buChar char="v"/>
            </a:pPr>
            <a:r>
              <a:rPr lang="en-US" sz="2100" dirty="0"/>
              <a:t>Los negative stakeholders a menudo son </a:t>
            </a:r>
            <a:r>
              <a:rPr lang="en-US" sz="2100" dirty="0" err="1" smtClean="0"/>
              <a:t>pasados</a:t>
            </a:r>
            <a:r>
              <a:rPr lang="en-US" sz="2100" dirty="0" smtClean="0"/>
              <a:t> </a:t>
            </a:r>
            <a:r>
              <a:rPr lang="en-US" sz="2100" dirty="0" err="1"/>
              <a:t>por</a:t>
            </a:r>
            <a:r>
              <a:rPr lang="en-US" sz="2100" dirty="0"/>
              <a:t> alto </a:t>
            </a:r>
            <a:r>
              <a:rPr lang="en-US" sz="2100" dirty="0" err="1"/>
              <a:t>por</a:t>
            </a:r>
            <a:r>
              <a:rPr lang="en-US" sz="2100" dirty="0"/>
              <a:t> el </a:t>
            </a:r>
            <a:r>
              <a:rPr lang="en-US" sz="2100" dirty="0" err="1"/>
              <a:t>gerente</a:t>
            </a:r>
            <a:r>
              <a:rPr lang="en-US" sz="2100" dirty="0"/>
              <a:t> del </a:t>
            </a:r>
            <a:r>
              <a:rPr lang="en-US" sz="2100" dirty="0" err="1"/>
              <a:t>proyecto</a:t>
            </a:r>
            <a:r>
              <a:rPr lang="en-US" sz="2100" dirty="0"/>
              <a:t> y el </a:t>
            </a:r>
            <a:r>
              <a:rPr lang="en-US" sz="2100" dirty="0" err="1"/>
              <a:t>equipo</a:t>
            </a:r>
            <a:r>
              <a:rPr lang="en-US" sz="2100" dirty="0"/>
              <a:t> del </a:t>
            </a:r>
            <a:r>
              <a:rPr lang="en-US" sz="2100" dirty="0" err="1"/>
              <a:t>proyecto</a:t>
            </a:r>
            <a:r>
              <a:rPr lang="en-US" sz="2100" dirty="0"/>
              <a:t>, lo </a:t>
            </a:r>
            <a:r>
              <a:rPr lang="en-US" sz="2100" dirty="0" err="1"/>
              <a:t>que</a:t>
            </a:r>
            <a:r>
              <a:rPr lang="en-US" sz="2100" dirty="0"/>
              <a:t> </a:t>
            </a:r>
            <a:r>
              <a:rPr lang="en-US" sz="2100" dirty="0" err="1"/>
              <a:t>aumenta</a:t>
            </a:r>
            <a:r>
              <a:rPr lang="en-US" sz="2100" dirty="0"/>
              <a:t> el </a:t>
            </a:r>
            <a:r>
              <a:rPr lang="en-US" sz="2100" dirty="0" err="1"/>
              <a:t>riesgo</a:t>
            </a:r>
            <a:r>
              <a:rPr lang="en-US" sz="2100" dirty="0"/>
              <a:t> del </a:t>
            </a:r>
            <a:r>
              <a:rPr lang="en-US" sz="2100" dirty="0" err="1"/>
              <a:t>proyecto</a:t>
            </a:r>
            <a:r>
              <a:rPr lang="en-US" sz="2100" dirty="0"/>
              <a:t>. </a:t>
            </a:r>
            <a:r>
              <a:rPr lang="en-US" sz="2100" dirty="0" err="1"/>
              <a:t>Hacer</a:t>
            </a:r>
            <a:r>
              <a:rPr lang="en-US" sz="2100" dirty="0"/>
              <a:t> </a:t>
            </a:r>
            <a:r>
              <a:rPr lang="en-US" sz="2100" dirty="0" err="1"/>
              <a:t>caso</a:t>
            </a:r>
            <a:r>
              <a:rPr lang="en-US" sz="2100" dirty="0"/>
              <a:t> </a:t>
            </a:r>
            <a:r>
              <a:rPr lang="en-US" sz="2100" dirty="0" err="1"/>
              <a:t>omiso</a:t>
            </a:r>
            <a:r>
              <a:rPr lang="en-US" sz="2100" dirty="0"/>
              <a:t> de los positive </a:t>
            </a:r>
            <a:r>
              <a:rPr lang="en-US" sz="2100" dirty="0" smtClean="0"/>
              <a:t>o negative stakeholders </a:t>
            </a:r>
            <a:r>
              <a:rPr lang="en-US" sz="2100" dirty="0" err="1" smtClean="0"/>
              <a:t>tendrá</a:t>
            </a:r>
            <a:r>
              <a:rPr lang="en-US" sz="2100" dirty="0" smtClean="0"/>
              <a:t> </a:t>
            </a:r>
            <a:r>
              <a:rPr lang="en-US" sz="2100" dirty="0"/>
              <a:t>un </a:t>
            </a:r>
            <a:r>
              <a:rPr lang="en-US" sz="2100" dirty="0" err="1"/>
              <a:t>impacto</a:t>
            </a:r>
            <a:r>
              <a:rPr lang="en-US" sz="2100" dirty="0"/>
              <a:t> </a:t>
            </a:r>
            <a:r>
              <a:rPr lang="en-US" sz="2100" dirty="0" err="1"/>
              <a:t>perjudicial</a:t>
            </a:r>
            <a:r>
              <a:rPr lang="en-US" sz="2100" dirty="0"/>
              <a:t> en el </a:t>
            </a:r>
            <a:r>
              <a:rPr lang="en-US" sz="2100" dirty="0" err="1"/>
              <a:t>proyecto</a:t>
            </a:r>
            <a:r>
              <a:rPr lang="en-US" sz="2100" dirty="0"/>
              <a:t>. </a:t>
            </a:r>
            <a:endParaRPr lang="en-US" sz="2100" dirty="0" smtClean="0"/>
          </a:p>
          <a:p>
            <a:pPr>
              <a:spcBef>
                <a:spcPts val="600"/>
              </a:spcBef>
              <a:buClr>
                <a:schemeClr val="accent2"/>
              </a:buClr>
              <a:buFont typeface="Wingdings" charset="2"/>
              <a:buChar char="v"/>
            </a:pPr>
            <a:r>
              <a:rPr lang="en-US" sz="2100" dirty="0" err="1" smtClean="0"/>
              <a:t>Por</a:t>
            </a:r>
            <a:r>
              <a:rPr lang="en-US" sz="2100" dirty="0" smtClean="0"/>
              <a:t> </a:t>
            </a:r>
            <a:r>
              <a:rPr lang="en-US" sz="2100" dirty="0"/>
              <a:t>lo </a:t>
            </a:r>
            <a:r>
              <a:rPr lang="en-US" sz="2100" dirty="0" err="1"/>
              <a:t>tanto</a:t>
            </a:r>
            <a:r>
              <a:rPr lang="en-US" sz="2100" dirty="0"/>
              <a:t>, </a:t>
            </a:r>
            <a:r>
              <a:rPr lang="en-US" sz="2100" dirty="0" err="1"/>
              <a:t>es</a:t>
            </a:r>
            <a:r>
              <a:rPr lang="en-US" sz="2100" dirty="0"/>
              <a:t> </a:t>
            </a:r>
            <a:r>
              <a:rPr lang="en-US" sz="2100" dirty="0" err="1"/>
              <a:t>importante</a:t>
            </a:r>
            <a:r>
              <a:rPr lang="en-US" sz="2100" dirty="0"/>
              <a:t> </a:t>
            </a:r>
            <a:r>
              <a:rPr lang="en-US" sz="2100" dirty="0" err="1"/>
              <a:t>que</a:t>
            </a:r>
            <a:r>
              <a:rPr lang="en-US" sz="2100" dirty="0"/>
              <a:t> </a:t>
            </a:r>
            <a:r>
              <a:rPr lang="en-US" sz="2100" dirty="0" err="1"/>
              <a:t>usted</a:t>
            </a:r>
            <a:r>
              <a:rPr lang="en-US" sz="2100" dirty="0"/>
              <a:t>, el </a:t>
            </a:r>
            <a:r>
              <a:rPr lang="en-US" sz="2100" dirty="0" err="1" smtClean="0"/>
              <a:t>gerente</a:t>
            </a:r>
            <a:r>
              <a:rPr lang="en-US" sz="2100" dirty="0" smtClean="0"/>
              <a:t> </a:t>
            </a:r>
            <a:r>
              <a:rPr lang="en-US" sz="2100" dirty="0"/>
              <a:t>del </a:t>
            </a:r>
            <a:r>
              <a:rPr lang="en-US" sz="2100" dirty="0" err="1"/>
              <a:t>proyecto</a:t>
            </a:r>
            <a:r>
              <a:rPr lang="en-US" sz="2100" dirty="0"/>
              <a:t>, </a:t>
            </a:r>
            <a:r>
              <a:rPr lang="en-US" sz="2100" dirty="0" err="1"/>
              <a:t>comience</a:t>
            </a:r>
            <a:r>
              <a:rPr lang="en-US" sz="2100" dirty="0"/>
              <a:t> a </a:t>
            </a:r>
            <a:r>
              <a:rPr lang="en-US" sz="2100" dirty="0" err="1"/>
              <a:t>identificar</a:t>
            </a:r>
            <a:r>
              <a:rPr lang="en-US" sz="2100" dirty="0"/>
              <a:t> a </a:t>
            </a:r>
            <a:r>
              <a:rPr lang="en-US" sz="2100" dirty="0" err="1"/>
              <a:t>las</a:t>
            </a:r>
            <a:r>
              <a:rPr lang="en-US" sz="2100" dirty="0"/>
              <a:t> </a:t>
            </a:r>
            <a:r>
              <a:rPr lang="en-US" sz="2100" dirty="0" err="1"/>
              <a:t>partes</a:t>
            </a:r>
            <a:r>
              <a:rPr lang="en-US" sz="2100" dirty="0"/>
              <a:t> </a:t>
            </a:r>
            <a:r>
              <a:rPr lang="en-US" sz="2100" dirty="0" err="1"/>
              <a:t>interesadas</a:t>
            </a:r>
            <a:r>
              <a:rPr lang="en-US" sz="2100" dirty="0"/>
              <a:t> del </a:t>
            </a:r>
            <a:r>
              <a:rPr lang="en-US" sz="2100" dirty="0" err="1"/>
              <a:t>proyecto</a:t>
            </a:r>
            <a:r>
              <a:rPr lang="en-US" sz="2100" dirty="0"/>
              <a:t> al </a:t>
            </a:r>
            <a:r>
              <a:rPr lang="en-US" sz="2100" dirty="0" smtClean="0"/>
              <a:t>principio del </a:t>
            </a:r>
            <a:r>
              <a:rPr lang="en-US" sz="2100" dirty="0" err="1" smtClean="0"/>
              <a:t>proyecto</a:t>
            </a:r>
            <a:r>
              <a:rPr lang="en-US" sz="2100" dirty="0" smtClean="0"/>
              <a:t>. </a:t>
            </a:r>
            <a:r>
              <a:rPr lang="en-US" sz="2100" dirty="0"/>
              <a:t>Las </a:t>
            </a:r>
            <a:r>
              <a:rPr lang="en-US" sz="2100" dirty="0" err="1"/>
              <a:t>diferentes</a:t>
            </a:r>
            <a:r>
              <a:rPr lang="en-US" sz="2100" dirty="0"/>
              <a:t> </a:t>
            </a:r>
            <a:r>
              <a:rPr lang="en-US" sz="2100" dirty="0" err="1"/>
              <a:t>partes</a:t>
            </a:r>
            <a:r>
              <a:rPr lang="en-US" sz="2100" dirty="0"/>
              <a:t> </a:t>
            </a:r>
            <a:r>
              <a:rPr lang="en-US" sz="2100" dirty="0" err="1"/>
              <a:t>interesadas</a:t>
            </a:r>
            <a:r>
              <a:rPr lang="en-US" sz="2100" dirty="0"/>
              <a:t> del </a:t>
            </a:r>
            <a:r>
              <a:rPr lang="en-US" sz="2100" dirty="0" err="1"/>
              <a:t>proyecto</a:t>
            </a:r>
            <a:r>
              <a:rPr lang="en-US" sz="2100" dirty="0"/>
              <a:t> </a:t>
            </a:r>
            <a:r>
              <a:rPr lang="en-US" sz="2100" dirty="0" err="1"/>
              <a:t>pueden</a:t>
            </a:r>
            <a:r>
              <a:rPr lang="en-US" sz="2100" dirty="0"/>
              <a:t> </a:t>
            </a:r>
            <a:r>
              <a:rPr lang="en-US" sz="2100" dirty="0" err="1"/>
              <a:t>tener</a:t>
            </a:r>
            <a:r>
              <a:rPr lang="en-US" sz="2100" dirty="0"/>
              <a:t> </a:t>
            </a:r>
            <a:r>
              <a:rPr lang="en-US" sz="2100" dirty="0" err="1"/>
              <a:t>expectativas</a:t>
            </a:r>
            <a:r>
              <a:rPr lang="en-US" sz="2100" dirty="0"/>
              <a:t> </a:t>
            </a:r>
            <a:r>
              <a:rPr lang="en-US" sz="2100" dirty="0" err="1"/>
              <a:t>diferentes</a:t>
            </a:r>
            <a:r>
              <a:rPr lang="en-US" sz="2100" dirty="0"/>
              <a:t> y </a:t>
            </a:r>
            <a:r>
              <a:rPr lang="en-US" sz="2100" dirty="0" err="1"/>
              <a:t>conflictivas</a:t>
            </a:r>
            <a:r>
              <a:rPr lang="en-US" sz="2100" dirty="0"/>
              <a:t>, </a:t>
            </a:r>
            <a:r>
              <a:rPr lang="en-US" sz="2100" dirty="0" err="1"/>
              <a:t>que</a:t>
            </a:r>
            <a:r>
              <a:rPr lang="en-US" sz="2100" dirty="0"/>
              <a:t> </a:t>
            </a:r>
            <a:r>
              <a:rPr lang="en-US" sz="2100" dirty="0" err="1"/>
              <a:t>debe</a:t>
            </a:r>
            <a:r>
              <a:rPr lang="en-US" sz="2100" dirty="0"/>
              <a:t> </a:t>
            </a:r>
            <a:r>
              <a:rPr lang="en-US" sz="2100" dirty="0" err="1"/>
              <a:t>analizar</a:t>
            </a:r>
            <a:r>
              <a:rPr lang="en-US" sz="2100" dirty="0"/>
              <a:t> y </a:t>
            </a:r>
            <a:r>
              <a:rPr lang="en-US" sz="2100" dirty="0" err="1"/>
              <a:t>gestionar</a:t>
            </a:r>
            <a:r>
              <a:rPr lang="en-US" sz="2100" dirty="0"/>
              <a:t>. </a:t>
            </a:r>
            <a:endParaRPr lang="en-US" sz="2100" dirty="0" smtClean="0"/>
          </a:p>
        </p:txBody>
      </p:sp>
    </p:spTree>
    <p:extLst>
      <p:ext uri="{BB962C8B-B14F-4D97-AF65-F5344CB8AC3E}">
        <p14:creationId xmlns:p14="http://schemas.microsoft.com/office/powerpoint/2010/main" val="16220186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69</a:t>
            </a:fld>
            <a:endParaRPr lang="en-US" sz="1600"/>
          </a:p>
        </p:txBody>
      </p:sp>
      <p:sp>
        <p:nvSpPr>
          <p:cNvPr id="4" name="Marcador de contenido 3"/>
          <p:cNvSpPr>
            <a:spLocks noGrp="1"/>
          </p:cNvSpPr>
          <p:nvPr>
            <p:ph idx="1"/>
          </p:nvPr>
        </p:nvSpPr>
        <p:spPr>
          <a:xfrm>
            <a:off x="1097279" y="1989221"/>
            <a:ext cx="10404909" cy="4093624"/>
          </a:xfrm>
        </p:spPr>
        <p:txBody>
          <a:bodyPr>
            <a:noAutofit/>
          </a:bodyPr>
          <a:lstStyle/>
          <a:p>
            <a:pPr>
              <a:buClr>
                <a:schemeClr val="accent2"/>
              </a:buClr>
              <a:buFont typeface="Wingdings" charset="2"/>
              <a:buChar char="v"/>
            </a:pPr>
            <a:r>
              <a:rPr lang="en-US" sz="2200" dirty="0" err="1" smtClean="0"/>
              <a:t>Algunos</a:t>
            </a:r>
            <a:r>
              <a:rPr lang="en-US" sz="2200" dirty="0" smtClean="0"/>
              <a:t> de los stakeholders:</a:t>
            </a:r>
          </a:p>
          <a:p>
            <a:pPr marL="0" indent="0">
              <a:buClr>
                <a:schemeClr val="accent2"/>
              </a:buClr>
              <a:buNone/>
            </a:pPr>
            <a:r>
              <a:rPr lang="en-US" sz="2200" dirty="0" smtClean="0"/>
              <a:t>• </a:t>
            </a:r>
            <a:r>
              <a:rPr lang="en-US" sz="2200" dirty="0" err="1"/>
              <a:t>Oficina</a:t>
            </a:r>
            <a:r>
              <a:rPr lang="en-US" sz="2200" dirty="0"/>
              <a:t> de </a:t>
            </a:r>
            <a:r>
              <a:rPr lang="en-US" sz="2200" dirty="0" err="1"/>
              <a:t>Gestión</a:t>
            </a:r>
            <a:r>
              <a:rPr lang="en-US" sz="2200" dirty="0"/>
              <a:t> de </a:t>
            </a:r>
            <a:r>
              <a:rPr lang="en-US" sz="2200" dirty="0" err="1"/>
              <a:t>Proyectos</a:t>
            </a:r>
            <a:r>
              <a:rPr lang="en-US" sz="2200" dirty="0"/>
              <a:t> (PMO). Si </a:t>
            </a:r>
            <a:r>
              <a:rPr lang="en-US" sz="2200" dirty="0" err="1"/>
              <a:t>su</a:t>
            </a:r>
            <a:r>
              <a:rPr lang="en-US" sz="2200" dirty="0"/>
              <a:t> </a:t>
            </a:r>
            <a:r>
              <a:rPr lang="en-US" sz="2200" dirty="0" err="1"/>
              <a:t>organización</a:t>
            </a:r>
            <a:r>
              <a:rPr lang="en-US" sz="2200" dirty="0"/>
              <a:t> </a:t>
            </a:r>
            <a:r>
              <a:rPr lang="en-US" sz="2200" dirty="0" err="1"/>
              <a:t>tiene</a:t>
            </a:r>
            <a:r>
              <a:rPr lang="en-US" sz="2200" dirty="0"/>
              <a:t> </a:t>
            </a:r>
            <a:r>
              <a:rPr lang="en-US" sz="2200" dirty="0" err="1"/>
              <a:t>una</a:t>
            </a:r>
            <a:r>
              <a:rPr lang="en-US" sz="2200" dirty="0"/>
              <a:t> PMO y </a:t>
            </a:r>
            <a:r>
              <a:rPr lang="en-US" sz="2200" dirty="0" err="1"/>
              <a:t>está</a:t>
            </a:r>
            <a:r>
              <a:rPr lang="en-US" sz="2200" dirty="0"/>
              <a:t> </a:t>
            </a:r>
            <a:r>
              <a:rPr lang="en-US" sz="2200" dirty="0" err="1"/>
              <a:t>directa</a:t>
            </a:r>
            <a:r>
              <a:rPr lang="en-US" sz="2200" dirty="0"/>
              <a:t> o </a:t>
            </a:r>
            <a:r>
              <a:rPr lang="en-US" sz="2200" dirty="0" err="1"/>
              <a:t>indirectamente</a:t>
            </a:r>
            <a:r>
              <a:rPr lang="en-US" sz="2200" dirty="0"/>
              <a:t> </a:t>
            </a:r>
            <a:r>
              <a:rPr lang="en-US" sz="2200" dirty="0" err="1"/>
              <a:t>involucrada</a:t>
            </a:r>
            <a:r>
              <a:rPr lang="en-US" sz="2200" dirty="0"/>
              <a:t> en el </a:t>
            </a:r>
            <a:r>
              <a:rPr lang="en-US" sz="2200" dirty="0" err="1"/>
              <a:t>proyecto</a:t>
            </a:r>
            <a:r>
              <a:rPr lang="en-US" sz="2200" dirty="0"/>
              <a:t>, </a:t>
            </a:r>
            <a:r>
              <a:rPr lang="en-US" sz="2200" dirty="0" err="1"/>
              <a:t>entonces</a:t>
            </a:r>
            <a:r>
              <a:rPr lang="en-US" sz="2200" dirty="0"/>
              <a:t> la PMO </a:t>
            </a:r>
            <a:r>
              <a:rPr lang="en-US" sz="2200" dirty="0" err="1"/>
              <a:t>es</a:t>
            </a:r>
            <a:r>
              <a:rPr lang="en-US" sz="2200" dirty="0"/>
              <a:t> </a:t>
            </a:r>
            <a:r>
              <a:rPr lang="en-US" sz="2200" dirty="0" err="1"/>
              <a:t>una</a:t>
            </a:r>
            <a:r>
              <a:rPr lang="en-US" sz="2200" dirty="0"/>
              <a:t> parte </a:t>
            </a:r>
            <a:r>
              <a:rPr lang="en-US" sz="2200" dirty="0" err="1"/>
              <a:t>interesada</a:t>
            </a:r>
            <a:r>
              <a:rPr lang="en-US" sz="2200" dirty="0"/>
              <a:t> en </a:t>
            </a:r>
            <a:r>
              <a:rPr lang="en-US" sz="2200" dirty="0" err="1"/>
              <a:t>ese</a:t>
            </a:r>
            <a:r>
              <a:rPr lang="en-US" sz="2200" dirty="0"/>
              <a:t> </a:t>
            </a:r>
            <a:r>
              <a:rPr lang="en-US" sz="2200" dirty="0" err="1"/>
              <a:t>proyecto</a:t>
            </a:r>
            <a:r>
              <a:rPr lang="en-US" sz="2200" dirty="0" smtClean="0"/>
              <a:t>.</a:t>
            </a:r>
          </a:p>
          <a:p>
            <a:pPr marL="0" indent="0">
              <a:buClr>
                <a:schemeClr val="accent2"/>
              </a:buClr>
              <a:buNone/>
            </a:pPr>
            <a:r>
              <a:rPr lang="en-US" sz="2200" dirty="0" smtClean="0"/>
              <a:t>• </a:t>
            </a:r>
            <a:r>
              <a:rPr lang="en-US" sz="2200" dirty="0" err="1"/>
              <a:t>Equipo</a:t>
            </a:r>
            <a:r>
              <a:rPr lang="en-US" sz="2200" dirty="0"/>
              <a:t> de </a:t>
            </a:r>
            <a:r>
              <a:rPr lang="en-US" sz="2200" dirty="0" err="1"/>
              <a:t>proyecto</a:t>
            </a:r>
            <a:r>
              <a:rPr lang="en-US" sz="2200" dirty="0"/>
              <a:t>. El </a:t>
            </a:r>
            <a:r>
              <a:rPr lang="en-US" sz="2200" dirty="0" err="1"/>
              <a:t>equipo</a:t>
            </a:r>
            <a:r>
              <a:rPr lang="en-US" sz="2200" dirty="0"/>
              <a:t> del </a:t>
            </a:r>
            <a:r>
              <a:rPr lang="en-US" sz="2200" dirty="0" err="1"/>
              <a:t>proyecto</a:t>
            </a:r>
            <a:r>
              <a:rPr lang="en-US" sz="2200" dirty="0"/>
              <a:t> </a:t>
            </a:r>
            <a:r>
              <a:rPr lang="en-US" sz="2200" dirty="0" err="1"/>
              <a:t>incluye</a:t>
            </a:r>
            <a:r>
              <a:rPr lang="en-US" sz="2200" dirty="0"/>
              <a:t> </a:t>
            </a:r>
            <a:r>
              <a:rPr lang="en-US" sz="2200" dirty="0" err="1"/>
              <a:t>ampliamente</a:t>
            </a:r>
            <a:r>
              <a:rPr lang="en-US" sz="2200" dirty="0"/>
              <a:t> al </a:t>
            </a:r>
            <a:r>
              <a:rPr lang="en-US" sz="2200" dirty="0" err="1"/>
              <a:t>equipo</a:t>
            </a:r>
            <a:r>
              <a:rPr lang="en-US" sz="2200" dirty="0"/>
              <a:t> de </a:t>
            </a:r>
            <a:r>
              <a:rPr lang="en-US" sz="2200" dirty="0" err="1"/>
              <a:t>administración</a:t>
            </a:r>
            <a:r>
              <a:rPr lang="en-US" sz="2200" dirty="0"/>
              <a:t> del </a:t>
            </a:r>
            <a:r>
              <a:rPr lang="en-US" sz="2200" dirty="0" err="1"/>
              <a:t>proyecto</a:t>
            </a:r>
            <a:r>
              <a:rPr lang="en-US" sz="2200" dirty="0"/>
              <a:t> y a </a:t>
            </a:r>
            <a:r>
              <a:rPr lang="en-US" sz="2200" dirty="0" err="1"/>
              <a:t>las</a:t>
            </a:r>
            <a:r>
              <a:rPr lang="en-US" sz="2200" dirty="0"/>
              <a:t> personas </a:t>
            </a:r>
            <a:r>
              <a:rPr lang="en-US" sz="2200" dirty="0" err="1"/>
              <a:t>que</a:t>
            </a:r>
            <a:r>
              <a:rPr lang="en-US" sz="2200" dirty="0"/>
              <a:t> </a:t>
            </a:r>
            <a:r>
              <a:rPr lang="en-US" sz="2200" dirty="0" err="1"/>
              <a:t>realizan</a:t>
            </a:r>
            <a:r>
              <a:rPr lang="en-US" sz="2200" dirty="0"/>
              <a:t> el </a:t>
            </a:r>
            <a:r>
              <a:rPr lang="en-US" sz="2200" dirty="0" err="1"/>
              <a:t>trabajo</a:t>
            </a:r>
            <a:r>
              <a:rPr lang="en-US" sz="2200" dirty="0"/>
              <a:t> del </a:t>
            </a:r>
            <a:r>
              <a:rPr lang="en-US" sz="2200" dirty="0" err="1"/>
              <a:t>proyecto</a:t>
            </a:r>
            <a:r>
              <a:rPr lang="en-US" sz="2200" dirty="0"/>
              <a:t> para </a:t>
            </a:r>
            <a:r>
              <a:rPr lang="en-US" sz="2200" dirty="0" err="1"/>
              <a:t>producir</a:t>
            </a:r>
            <a:r>
              <a:rPr lang="en-US" sz="2200" dirty="0"/>
              <a:t> el </a:t>
            </a:r>
            <a:r>
              <a:rPr lang="en-US" sz="2200" dirty="0" err="1"/>
              <a:t>resultado</a:t>
            </a:r>
            <a:r>
              <a:rPr lang="en-US" sz="2200" dirty="0"/>
              <a:t> del </a:t>
            </a:r>
            <a:r>
              <a:rPr lang="en-US" sz="2200" dirty="0" err="1"/>
              <a:t>proyecto</a:t>
            </a:r>
            <a:r>
              <a:rPr lang="en-US" sz="2200" dirty="0"/>
              <a:t>. Este </a:t>
            </a:r>
            <a:r>
              <a:rPr lang="en-US" sz="2200" dirty="0" err="1"/>
              <a:t>equipo</a:t>
            </a:r>
            <a:r>
              <a:rPr lang="en-US" sz="2200" dirty="0"/>
              <a:t> </a:t>
            </a:r>
            <a:r>
              <a:rPr lang="en-US" sz="2200" dirty="0" err="1"/>
              <a:t>puede</a:t>
            </a:r>
            <a:r>
              <a:rPr lang="en-US" sz="2200" dirty="0"/>
              <a:t> </a:t>
            </a:r>
            <a:r>
              <a:rPr lang="en-US" sz="2200" dirty="0" err="1"/>
              <a:t>estar</a:t>
            </a:r>
            <a:r>
              <a:rPr lang="en-US" sz="2200" dirty="0"/>
              <a:t> </a:t>
            </a:r>
            <a:r>
              <a:rPr lang="en-US" sz="2200" dirty="0" err="1"/>
              <a:t>formado</a:t>
            </a:r>
            <a:r>
              <a:rPr lang="en-US" sz="2200" dirty="0"/>
              <a:t> </a:t>
            </a:r>
            <a:r>
              <a:rPr lang="en-US" sz="2200" dirty="0" err="1"/>
              <a:t>por</a:t>
            </a:r>
            <a:r>
              <a:rPr lang="en-US" sz="2200" dirty="0"/>
              <a:t> personas de </a:t>
            </a:r>
            <a:r>
              <a:rPr lang="en-US" sz="2200" dirty="0" err="1"/>
              <a:t>diferentes</a:t>
            </a:r>
            <a:r>
              <a:rPr lang="en-US" sz="2200" dirty="0"/>
              <a:t> </a:t>
            </a:r>
            <a:r>
              <a:rPr lang="en-US" sz="2200" dirty="0" err="1"/>
              <a:t>grupos</a:t>
            </a:r>
            <a:r>
              <a:rPr lang="en-US" sz="2200" dirty="0"/>
              <a:t> y </a:t>
            </a:r>
            <a:r>
              <a:rPr lang="en-US" sz="2200" dirty="0" err="1"/>
              <a:t>departamentos</a:t>
            </a:r>
            <a:r>
              <a:rPr lang="en-US" sz="2200" dirty="0"/>
              <a:t> con </a:t>
            </a:r>
            <a:r>
              <a:rPr lang="en-US" sz="2200" dirty="0" err="1"/>
              <a:t>diferentes</a:t>
            </a:r>
            <a:r>
              <a:rPr lang="en-US" sz="2200" dirty="0"/>
              <a:t> </a:t>
            </a:r>
            <a:r>
              <a:rPr lang="en-US" sz="2200" dirty="0" err="1"/>
              <a:t>conocimientos</a:t>
            </a:r>
            <a:r>
              <a:rPr lang="en-US" sz="2200" dirty="0"/>
              <a:t> y </a:t>
            </a:r>
            <a:r>
              <a:rPr lang="en-US" sz="2200" dirty="0" err="1"/>
              <a:t>habilidades</a:t>
            </a:r>
            <a:r>
              <a:rPr lang="en-US" sz="2200" dirty="0"/>
              <a:t> en la </a:t>
            </a:r>
            <a:r>
              <a:rPr lang="en-US" sz="2200" dirty="0" err="1"/>
              <a:t>materia</a:t>
            </a:r>
            <a:r>
              <a:rPr lang="en-US" sz="2200" dirty="0" smtClean="0"/>
              <a:t>.</a:t>
            </a:r>
          </a:p>
          <a:p>
            <a:pPr marL="0" indent="0">
              <a:buClr>
                <a:schemeClr val="accent2"/>
              </a:buClr>
              <a:buNone/>
            </a:pPr>
            <a:r>
              <a:rPr lang="en-US" sz="2200" dirty="0" smtClean="0"/>
              <a:t>• </a:t>
            </a:r>
            <a:r>
              <a:rPr lang="en-US" sz="2200" dirty="0"/>
              <a:t>Director del </a:t>
            </a:r>
            <a:r>
              <a:rPr lang="en-US" sz="2200" dirty="0" err="1"/>
              <a:t>programa</a:t>
            </a:r>
            <a:r>
              <a:rPr lang="en-US" sz="2200" dirty="0"/>
              <a:t>. Si </a:t>
            </a:r>
            <a:r>
              <a:rPr lang="en-US" sz="2200" dirty="0" err="1"/>
              <a:t>su</a:t>
            </a:r>
            <a:r>
              <a:rPr lang="en-US" sz="2200" dirty="0"/>
              <a:t> </a:t>
            </a:r>
            <a:r>
              <a:rPr lang="en-US" sz="2200" dirty="0" err="1"/>
              <a:t>proyecto</a:t>
            </a:r>
            <a:r>
              <a:rPr lang="en-US" sz="2200" dirty="0"/>
              <a:t> </a:t>
            </a:r>
            <a:r>
              <a:rPr lang="en-US" sz="2200" dirty="0" err="1"/>
              <a:t>es</a:t>
            </a:r>
            <a:r>
              <a:rPr lang="en-US" sz="2200" dirty="0"/>
              <a:t> parte de un </a:t>
            </a:r>
            <a:r>
              <a:rPr lang="en-US" sz="2200" dirty="0" err="1"/>
              <a:t>programa</a:t>
            </a:r>
            <a:r>
              <a:rPr lang="en-US" sz="2200" dirty="0"/>
              <a:t>, </a:t>
            </a:r>
            <a:r>
              <a:rPr lang="en-US" sz="2200" dirty="0" err="1"/>
              <a:t>entonces</a:t>
            </a:r>
            <a:r>
              <a:rPr lang="en-US" sz="2200" dirty="0"/>
              <a:t> el </a:t>
            </a:r>
            <a:r>
              <a:rPr lang="en-US" sz="2200" dirty="0" err="1"/>
              <a:t>administrador</a:t>
            </a:r>
            <a:r>
              <a:rPr lang="en-US" sz="2200" dirty="0"/>
              <a:t> del </a:t>
            </a:r>
            <a:r>
              <a:rPr lang="en-US" sz="2200" dirty="0" err="1"/>
              <a:t>programa</a:t>
            </a:r>
            <a:r>
              <a:rPr lang="en-US" sz="2200" dirty="0"/>
              <a:t> </a:t>
            </a:r>
            <a:r>
              <a:rPr lang="en-US" sz="2200" dirty="0" err="1"/>
              <a:t>es</a:t>
            </a:r>
            <a:r>
              <a:rPr lang="en-US" sz="2200" dirty="0"/>
              <a:t> </a:t>
            </a:r>
            <a:r>
              <a:rPr lang="en-US" sz="2200" dirty="0" err="1"/>
              <a:t>ciertamente</a:t>
            </a:r>
            <a:r>
              <a:rPr lang="en-US" sz="2200" dirty="0"/>
              <a:t> un actor en </a:t>
            </a:r>
            <a:r>
              <a:rPr lang="en-US" sz="2200" dirty="0" err="1"/>
              <a:t>su</a:t>
            </a:r>
            <a:r>
              <a:rPr lang="en-US" sz="2200" dirty="0"/>
              <a:t> </a:t>
            </a:r>
            <a:r>
              <a:rPr lang="en-US" sz="2200" dirty="0" err="1"/>
              <a:t>proyecto</a:t>
            </a:r>
            <a:r>
              <a:rPr lang="en-US" sz="2200" dirty="0" smtClean="0"/>
              <a:t>.</a:t>
            </a:r>
          </a:p>
          <a:p>
            <a:pPr marL="0" indent="0">
              <a:buClr>
                <a:schemeClr val="accent2"/>
              </a:buClr>
              <a:buNone/>
            </a:pPr>
            <a:endParaRPr lang="en-US" sz="2200" dirty="0" smtClean="0"/>
          </a:p>
        </p:txBody>
      </p:sp>
    </p:spTree>
    <p:extLst>
      <p:ext uri="{BB962C8B-B14F-4D97-AF65-F5344CB8AC3E}">
        <p14:creationId xmlns:p14="http://schemas.microsoft.com/office/powerpoint/2010/main" val="1304925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El lado </a:t>
            </a:r>
            <a:r>
              <a:rPr lang="es-ES" sz="4400" b="1" dirty="0" smtClean="0"/>
              <a:t>práctico</a:t>
            </a:r>
            <a:r>
              <a:rPr lang="es-ES" sz="4400" dirty="0" smtClean="0"/>
              <a:t> de este curso</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7</a:t>
            </a:fld>
            <a:endParaRPr lang="en-US" sz="1600" dirty="0"/>
          </a:p>
        </p:txBody>
      </p:sp>
      <p:sp>
        <p:nvSpPr>
          <p:cNvPr id="5" name="CuadroTexto 4"/>
          <p:cNvSpPr txBox="1"/>
          <p:nvPr/>
        </p:nvSpPr>
        <p:spPr>
          <a:xfrm>
            <a:off x="1130531" y="2477193"/>
            <a:ext cx="3208764" cy="1384995"/>
          </a:xfrm>
          <a:prstGeom prst="rect">
            <a:avLst/>
          </a:prstGeom>
          <a:noFill/>
        </p:spPr>
        <p:txBody>
          <a:bodyPr wrap="none" rtlCol="0">
            <a:spAutoFit/>
          </a:bodyPr>
          <a:lstStyle/>
          <a:p>
            <a:pPr marL="457200" indent="-457200">
              <a:buFontTx/>
              <a:buChar char="-"/>
            </a:pPr>
            <a:r>
              <a:rPr lang="en-US" sz="2800" dirty="0" smtClean="0"/>
              <a:t>SLR paper </a:t>
            </a:r>
          </a:p>
          <a:p>
            <a:pPr marL="457200" indent="-457200">
              <a:buFontTx/>
              <a:buChar char="-"/>
            </a:pPr>
            <a:r>
              <a:rPr lang="en-US" sz="2800" dirty="0" err="1"/>
              <a:t>M</a:t>
            </a:r>
            <a:r>
              <a:rPr lang="en-US" sz="2800" dirty="0" err="1" smtClean="0"/>
              <a:t>anejo</a:t>
            </a:r>
            <a:r>
              <a:rPr lang="en-US" sz="2800" dirty="0" smtClean="0"/>
              <a:t> de LATEX</a:t>
            </a:r>
          </a:p>
          <a:p>
            <a:pPr marL="457200" indent="-457200">
              <a:buFontTx/>
              <a:buChar char="-"/>
            </a:pPr>
            <a:r>
              <a:rPr lang="en-US" sz="2800" dirty="0" err="1" smtClean="0"/>
              <a:t>Manejo</a:t>
            </a:r>
            <a:r>
              <a:rPr lang="en-US" sz="2800" dirty="0" smtClean="0"/>
              <a:t> de </a:t>
            </a:r>
            <a:r>
              <a:rPr lang="en-US" sz="2800" dirty="0" err="1" smtClean="0"/>
              <a:t>Bibtex</a:t>
            </a:r>
            <a:endParaRPr lang="en-US" sz="2800" dirty="0"/>
          </a:p>
        </p:txBody>
      </p:sp>
      <p:pic>
        <p:nvPicPr>
          <p:cNvPr id="7" name="Imagen 6"/>
          <p:cNvPicPr>
            <a:picLocks noChangeAspect="1"/>
          </p:cNvPicPr>
          <p:nvPr/>
        </p:nvPicPr>
        <p:blipFill rotWithShape="1">
          <a:blip r:embed="rId3"/>
          <a:srcRect r="36110"/>
          <a:stretch/>
        </p:blipFill>
        <p:spPr>
          <a:xfrm>
            <a:off x="7237395" y="1949929"/>
            <a:ext cx="2539652" cy="4090518"/>
          </a:xfrm>
          <a:prstGeom prst="rect">
            <a:avLst/>
          </a:prstGeom>
        </p:spPr>
      </p:pic>
      <p:sp>
        <p:nvSpPr>
          <p:cNvPr id="3" name="CuadroTexto 2"/>
          <p:cNvSpPr txBox="1"/>
          <p:nvPr/>
        </p:nvSpPr>
        <p:spPr>
          <a:xfrm>
            <a:off x="9900458" y="2672862"/>
            <a:ext cx="1617465" cy="1569660"/>
          </a:xfrm>
          <a:prstGeom prst="rect">
            <a:avLst/>
          </a:prstGeom>
          <a:noFill/>
        </p:spPr>
        <p:txBody>
          <a:bodyPr wrap="square" rtlCol="0">
            <a:spAutoFit/>
          </a:bodyPr>
          <a:lstStyle/>
          <a:p>
            <a:r>
              <a:rPr lang="en-US" sz="2400" dirty="0" smtClean="0"/>
              <a:t>La </a:t>
            </a:r>
            <a:r>
              <a:rPr lang="en-US" sz="2400" dirty="0" err="1" smtClean="0"/>
              <a:t>tesis</a:t>
            </a:r>
            <a:r>
              <a:rPr lang="en-US" sz="2400" dirty="0" smtClean="0"/>
              <a:t> </a:t>
            </a:r>
            <a:r>
              <a:rPr lang="en-US" sz="2400" dirty="0" err="1" smtClean="0"/>
              <a:t>despu</a:t>
            </a:r>
            <a:r>
              <a:rPr lang="es-ES" sz="2400" dirty="0" err="1" smtClean="0"/>
              <a:t>és</a:t>
            </a:r>
            <a:r>
              <a:rPr lang="es-ES" sz="2400" dirty="0" smtClean="0"/>
              <a:t> de muchas revisiones</a:t>
            </a:r>
            <a:endParaRPr lang="en-US" sz="2400" dirty="0"/>
          </a:p>
        </p:txBody>
      </p:sp>
    </p:spTree>
    <p:extLst>
      <p:ext uri="{BB962C8B-B14F-4D97-AF65-F5344CB8AC3E}">
        <p14:creationId xmlns:p14="http://schemas.microsoft.com/office/powerpoint/2010/main" val="37191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70</a:t>
            </a:fld>
            <a:endParaRPr lang="en-US" sz="1600"/>
          </a:p>
        </p:txBody>
      </p:sp>
      <p:sp>
        <p:nvSpPr>
          <p:cNvPr id="4" name="Marcador de contenido 3"/>
          <p:cNvSpPr>
            <a:spLocks noGrp="1"/>
          </p:cNvSpPr>
          <p:nvPr>
            <p:ph idx="1"/>
          </p:nvPr>
        </p:nvSpPr>
        <p:spPr>
          <a:xfrm>
            <a:off x="1097280" y="2007187"/>
            <a:ext cx="10058400" cy="4297359"/>
          </a:xfrm>
        </p:spPr>
        <p:txBody>
          <a:bodyPr>
            <a:normAutofit/>
          </a:bodyPr>
          <a:lstStyle/>
          <a:p>
            <a:pPr marL="0" indent="0">
              <a:buClr>
                <a:schemeClr val="accent2"/>
              </a:buClr>
              <a:buNone/>
            </a:pPr>
            <a:r>
              <a:rPr lang="en-US" sz="2200" dirty="0" smtClean="0"/>
              <a:t>• </a:t>
            </a:r>
            <a:r>
              <a:rPr lang="en-US" sz="2200" dirty="0" err="1" smtClean="0"/>
              <a:t>Gestores</a:t>
            </a:r>
            <a:r>
              <a:rPr lang="en-US" sz="2200" dirty="0" smtClean="0"/>
              <a:t> </a:t>
            </a:r>
            <a:r>
              <a:rPr lang="en-US" sz="2200" dirty="0"/>
              <a:t>de </a:t>
            </a:r>
            <a:r>
              <a:rPr lang="en-US" sz="2200" dirty="0" err="1"/>
              <a:t>portafolio</a:t>
            </a:r>
            <a:r>
              <a:rPr lang="en-US" sz="2200" dirty="0"/>
              <a:t> y Junta de </a:t>
            </a:r>
            <a:r>
              <a:rPr lang="en-US" sz="2200" dirty="0" err="1"/>
              <a:t>revisión</a:t>
            </a:r>
            <a:r>
              <a:rPr lang="en-US" sz="2200" dirty="0"/>
              <a:t> de </a:t>
            </a:r>
            <a:r>
              <a:rPr lang="en-US" sz="2200" dirty="0" err="1"/>
              <a:t>portafolio</a:t>
            </a:r>
            <a:r>
              <a:rPr lang="en-US" sz="2200" dirty="0"/>
              <a:t>. Un </a:t>
            </a:r>
            <a:r>
              <a:rPr lang="en-US" sz="2200" dirty="0" err="1"/>
              <a:t>gestor</a:t>
            </a:r>
            <a:r>
              <a:rPr lang="en-US" sz="2200" dirty="0"/>
              <a:t> de </a:t>
            </a:r>
            <a:r>
              <a:rPr lang="en-US" sz="2200" dirty="0" err="1"/>
              <a:t>portafolio</a:t>
            </a:r>
            <a:r>
              <a:rPr lang="en-US" sz="2200" dirty="0"/>
              <a:t> </a:t>
            </a:r>
            <a:r>
              <a:rPr lang="en-US" sz="2200" dirty="0" err="1"/>
              <a:t>es</a:t>
            </a:r>
            <a:r>
              <a:rPr lang="en-US" sz="2200" dirty="0"/>
              <a:t> </a:t>
            </a:r>
            <a:r>
              <a:rPr lang="en-US" sz="2200" dirty="0" err="1"/>
              <a:t>una</a:t>
            </a:r>
            <a:r>
              <a:rPr lang="en-US" sz="2200" dirty="0"/>
              <a:t> persona </a:t>
            </a:r>
            <a:r>
              <a:rPr lang="en-US" sz="2200" dirty="0" err="1"/>
              <a:t>que</a:t>
            </a:r>
            <a:r>
              <a:rPr lang="en-US" sz="2200" dirty="0"/>
              <a:t> </a:t>
            </a:r>
            <a:r>
              <a:rPr lang="en-US" sz="2200" dirty="0" err="1"/>
              <a:t>realiza</a:t>
            </a:r>
            <a:r>
              <a:rPr lang="en-US" sz="2200" dirty="0"/>
              <a:t> </a:t>
            </a:r>
            <a:r>
              <a:rPr lang="en-US" sz="2200" dirty="0" err="1"/>
              <a:t>una</a:t>
            </a:r>
            <a:r>
              <a:rPr lang="en-US" sz="2200" dirty="0"/>
              <a:t> </a:t>
            </a:r>
            <a:r>
              <a:rPr lang="en-US" sz="2200" dirty="0" err="1"/>
              <a:t>gestión</a:t>
            </a:r>
            <a:r>
              <a:rPr lang="en-US" sz="2200" dirty="0"/>
              <a:t> o </a:t>
            </a:r>
            <a:r>
              <a:rPr lang="en-US" sz="2200" dirty="0" err="1"/>
              <a:t>gestión</a:t>
            </a:r>
            <a:r>
              <a:rPr lang="en-US" sz="2200" dirty="0"/>
              <a:t> de alto </a:t>
            </a:r>
            <a:r>
              <a:rPr lang="en-US" sz="2200" dirty="0" err="1"/>
              <a:t>nivel</a:t>
            </a:r>
            <a:r>
              <a:rPr lang="en-US" sz="2200" dirty="0"/>
              <a:t> de un </a:t>
            </a:r>
            <a:r>
              <a:rPr lang="en-US" sz="2200" dirty="0" err="1"/>
              <a:t>conjunto</a:t>
            </a:r>
            <a:r>
              <a:rPr lang="en-US" sz="2200" dirty="0"/>
              <a:t> de </a:t>
            </a:r>
            <a:r>
              <a:rPr lang="en-US" sz="2200" dirty="0" err="1"/>
              <a:t>proyectos</a:t>
            </a:r>
            <a:r>
              <a:rPr lang="en-US" sz="2200" dirty="0"/>
              <a:t> y </a:t>
            </a:r>
            <a:r>
              <a:rPr lang="en-US" sz="2200" dirty="0" err="1"/>
              <a:t>programas</a:t>
            </a:r>
            <a:r>
              <a:rPr lang="en-US" sz="2200" dirty="0"/>
              <a:t> e interfaces entre los </a:t>
            </a:r>
            <a:r>
              <a:rPr lang="en-US" sz="2200" dirty="0" err="1"/>
              <a:t>proyectos</a:t>
            </a:r>
            <a:r>
              <a:rPr lang="en-US" sz="2200" dirty="0"/>
              <a:t> / </a:t>
            </a:r>
            <a:r>
              <a:rPr lang="en-US" sz="2200" dirty="0" err="1"/>
              <a:t>programas</a:t>
            </a:r>
            <a:r>
              <a:rPr lang="en-US" sz="2200" dirty="0"/>
              <a:t> y la </a:t>
            </a:r>
            <a:r>
              <a:rPr lang="en-US" sz="2200" dirty="0" err="1"/>
              <a:t>estrategia</a:t>
            </a:r>
            <a:r>
              <a:rPr lang="en-US" sz="2200" dirty="0"/>
              <a:t> </a:t>
            </a:r>
            <a:r>
              <a:rPr lang="en-US" sz="2200" dirty="0" err="1"/>
              <a:t>empresarial</a:t>
            </a:r>
            <a:r>
              <a:rPr lang="en-US" sz="2200" dirty="0"/>
              <a:t> de la </a:t>
            </a:r>
            <a:r>
              <a:rPr lang="en-US" sz="2200" dirty="0" err="1"/>
              <a:t>organización</a:t>
            </a:r>
            <a:r>
              <a:rPr lang="en-US" sz="2200" dirty="0"/>
              <a:t> para la </a:t>
            </a:r>
            <a:r>
              <a:rPr lang="en-US" sz="2200" dirty="0" err="1"/>
              <a:t>cual</a:t>
            </a:r>
            <a:r>
              <a:rPr lang="en-US" sz="2200" dirty="0"/>
              <a:t> se </a:t>
            </a:r>
            <a:r>
              <a:rPr lang="en-US" sz="2200" dirty="0" err="1"/>
              <a:t>ejecutan</a:t>
            </a:r>
            <a:r>
              <a:rPr lang="en-US" sz="2200" dirty="0"/>
              <a:t> los </a:t>
            </a:r>
            <a:r>
              <a:rPr lang="en-US" sz="2200" dirty="0" err="1"/>
              <a:t>proyectos</a:t>
            </a:r>
            <a:r>
              <a:rPr lang="en-US" sz="2200" dirty="0"/>
              <a:t> y </a:t>
            </a:r>
            <a:r>
              <a:rPr lang="en-US" sz="2200" dirty="0" err="1"/>
              <a:t>programas</a:t>
            </a:r>
            <a:r>
              <a:rPr lang="en-US" sz="2200" dirty="0"/>
              <a:t>. La junta de </a:t>
            </a:r>
            <a:r>
              <a:rPr lang="en-US" sz="2200" dirty="0" err="1"/>
              <a:t>revisión</a:t>
            </a:r>
            <a:r>
              <a:rPr lang="en-US" sz="2200" dirty="0"/>
              <a:t> de </a:t>
            </a:r>
            <a:r>
              <a:rPr lang="en-US" sz="2200" dirty="0" err="1"/>
              <a:t>portafolio</a:t>
            </a:r>
            <a:r>
              <a:rPr lang="en-US" sz="2200" dirty="0"/>
              <a:t> </a:t>
            </a:r>
            <a:r>
              <a:rPr lang="en-US" sz="2200" dirty="0" err="1"/>
              <a:t>es</a:t>
            </a:r>
            <a:r>
              <a:rPr lang="en-US" sz="2200" dirty="0"/>
              <a:t> un </a:t>
            </a:r>
            <a:r>
              <a:rPr lang="en-US" sz="2200" dirty="0" err="1"/>
              <a:t>comité</a:t>
            </a:r>
            <a:r>
              <a:rPr lang="en-US" sz="2200" dirty="0"/>
              <a:t> </a:t>
            </a:r>
            <a:r>
              <a:rPr lang="en-US" sz="2200" dirty="0" err="1"/>
              <a:t>que</a:t>
            </a:r>
            <a:r>
              <a:rPr lang="en-US" sz="2200" dirty="0"/>
              <a:t> </a:t>
            </a:r>
            <a:r>
              <a:rPr lang="en-US" sz="2200" dirty="0" err="1"/>
              <a:t>selecciona</a:t>
            </a:r>
            <a:r>
              <a:rPr lang="en-US" sz="2200" dirty="0"/>
              <a:t> y </a:t>
            </a:r>
            <a:r>
              <a:rPr lang="en-US" sz="2200" dirty="0" err="1"/>
              <a:t>rechaza</a:t>
            </a:r>
            <a:r>
              <a:rPr lang="en-US" sz="2200" dirty="0"/>
              <a:t> los </a:t>
            </a:r>
            <a:r>
              <a:rPr lang="en-US" sz="2200" dirty="0" err="1"/>
              <a:t>proyectos</a:t>
            </a:r>
            <a:r>
              <a:rPr lang="en-US" sz="2200" dirty="0"/>
              <a:t> al </a:t>
            </a:r>
            <a:r>
              <a:rPr lang="en-US" sz="2200" dirty="0" err="1"/>
              <a:t>revisarlos</a:t>
            </a:r>
            <a:r>
              <a:rPr lang="en-US" sz="2200" dirty="0"/>
              <a:t> en </a:t>
            </a:r>
            <a:r>
              <a:rPr lang="en-US" sz="2200" dirty="0" err="1"/>
              <a:t>busca</a:t>
            </a:r>
            <a:r>
              <a:rPr lang="en-US" sz="2200" dirty="0"/>
              <a:t> de </a:t>
            </a:r>
            <a:r>
              <a:rPr lang="en-US" sz="2200" dirty="0" err="1"/>
              <a:t>factores</a:t>
            </a:r>
            <a:r>
              <a:rPr lang="en-US" sz="2200" dirty="0"/>
              <a:t> tales </a:t>
            </a:r>
            <a:r>
              <a:rPr lang="en-US" sz="2200" dirty="0" err="1"/>
              <a:t>como</a:t>
            </a:r>
            <a:r>
              <a:rPr lang="en-US" sz="2200" dirty="0"/>
              <a:t> el valor del </a:t>
            </a:r>
            <a:r>
              <a:rPr lang="en-US" sz="2200" dirty="0" err="1"/>
              <a:t>proyecto</a:t>
            </a:r>
            <a:r>
              <a:rPr lang="en-US" sz="2200" dirty="0"/>
              <a:t>, el </a:t>
            </a:r>
            <a:r>
              <a:rPr lang="en-US" sz="2200" dirty="0" err="1"/>
              <a:t>rendimiento</a:t>
            </a:r>
            <a:r>
              <a:rPr lang="en-US" sz="2200" dirty="0"/>
              <a:t> de la </a:t>
            </a:r>
            <a:r>
              <a:rPr lang="en-US" sz="2200" dirty="0" err="1"/>
              <a:t>inversión</a:t>
            </a:r>
            <a:r>
              <a:rPr lang="en-US" sz="2200" dirty="0"/>
              <a:t> y los </a:t>
            </a:r>
            <a:r>
              <a:rPr lang="en-US" sz="2200" dirty="0" err="1"/>
              <a:t>riesgos</a:t>
            </a:r>
            <a:r>
              <a:rPr lang="en-US" sz="2200" dirty="0"/>
              <a:t> </a:t>
            </a:r>
            <a:r>
              <a:rPr lang="en-US" sz="2200" dirty="0" err="1"/>
              <a:t>involucrados</a:t>
            </a:r>
            <a:r>
              <a:rPr lang="en-US" sz="2200" dirty="0"/>
              <a:t> en la </a:t>
            </a:r>
            <a:r>
              <a:rPr lang="en-US" sz="2200" dirty="0" err="1"/>
              <a:t>ejecución</a:t>
            </a:r>
            <a:r>
              <a:rPr lang="en-US" sz="2200" dirty="0"/>
              <a:t> del </a:t>
            </a:r>
            <a:r>
              <a:rPr lang="en-US" sz="2200" dirty="0" err="1"/>
              <a:t>proyecto</a:t>
            </a:r>
            <a:r>
              <a:rPr lang="en-US" sz="2200" dirty="0"/>
              <a:t>.</a:t>
            </a:r>
          </a:p>
          <a:p>
            <a:pPr marL="0" indent="0">
              <a:buClr>
                <a:schemeClr val="accent2"/>
              </a:buClr>
              <a:buNone/>
            </a:pPr>
            <a:r>
              <a:rPr lang="en-US" sz="2200" dirty="0"/>
              <a:t>• </a:t>
            </a:r>
            <a:r>
              <a:rPr lang="en-US" sz="2200" dirty="0" err="1"/>
              <a:t>Gestores</a:t>
            </a:r>
            <a:r>
              <a:rPr lang="en-US" sz="2200" dirty="0"/>
              <a:t> </a:t>
            </a:r>
            <a:r>
              <a:rPr lang="en-US" sz="2200" dirty="0" err="1" smtClean="0"/>
              <a:t>funcionales</a:t>
            </a:r>
            <a:r>
              <a:rPr lang="en-US" sz="2200" dirty="0" smtClean="0"/>
              <a:t>. </a:t>
            </a:r>
            <a:r>
              <a:rPr lang="en-US" sz="2200" dirty="0" err="1" smtClean="0"/>
              <a:t>Estas</a:t>
            </a:r>
            <a:r>
              <a:rPr lang="en-US" sz="2200" dirty="0" smtClean="0"/>
              <a:t> son personas </a:t>
            </a:r>
            <a:r>
              <a:rPr lang="en-US" sz="2200" dirty="0" err="1" smtClean="0"/>
              <a:t>que</a:t>
            </a:r>
            <a:r>
              <a:rPr lang="en-US" sz="2200" dirty="0" smtClean="0"/>
              <a:t> </a:t>
            </a:r>
            <a:r>
              <a:rPr lang="en-US" sz="2200" dirty="0" err="1" smtClean="0"/>
              <a:t>desempeñan</a:t>
            </a:r>
            <a:r>
              <a:rPr lang="en-US" sz="2200" dirty="0" smtClean="0"/>
              <a:t> </a:t>
            </a:r>
            <a:r>
              <a:rPr lang="en-US" sz="2200" dirty="0" err="1" smtClean="0"/>
              <a:t>funciones</a:t>
            </a:r>
            <a:r>
              <a:rPr lang="en-US" sz="2200" dirty="0" smtClean="0"/>
              <a:t> de </a:t>
            </a:r>
            <a:r>
              <a:rPr lang="en-US" sz="2200" dirty="0" err="1" smtClean="0"/>
              <a:t>gestión</a:t>
            </a:r>
            <a:r>
              <a:rPr lang="en-US" sz="2200" dirty="0" smtClean="0"/>
              <a:t> </a:t>
            </a:r>
            <a:r>
              <a:rPr lang="en-US" sz="2200" dirty="0" err="1" smtClean="0"/>
              <a:t>dentro</a:t>
            </a:r>
            <a:r>
              <a:rPr lang="en-US" sz="2200" dirty="0" smtClean="0"/>
              <a:t> de </a:t>
            </a:r>
            <a:r>
              <a:rPr lang="en-US" sz="2200" dirty="0" err="1" smtClean="0"/>
              <a:t>las</a:t>
            </a:r>
            <a:r>
              <a:rPr lang="en-US" sz="2200" dirty="0" smtClean="0"/>
              <a:t> </a:t>
            </a:r>
            <a:r>
              <a:rPr lang="en-US" sz="2200" dirty="0" err="1" smtClean="0"/>
              <a:t>áreas</a:t>
            </a:r>
            <a:r>
              <a:rPr lang="en-US" sz="2200" dirty="0" smtClean="0"/>
              <a:t> </a:t>
            </a:r>
            <a:r>
              <a:rPr lang="en-US" sz="2200" dirty="0" err="1" smtClean="0"/>
              <a:t>administrativas</a:t>
            </a:r>
            <a:r>
              <a:rPr lang="en-US" sz="2200" dirty="0" smtClean="0"/>
              <a:t> o </a:t>
            </a:r>
            <a:r>
              <a:rPr lang="en-US" sz="2200" dirty="0" err="1" smtClean="0"/>
              <a:t>funcionales</a:t>
            </a:r>
            <a:r>
              <a:rPr lang="en-US" sz="2200" dirty="0" smtClean="0"/>
              <a:t> de la </a:t>
            </a:r>
            <a:r>
              <a:rPr lang="en-US" sz="2200" dirty="0" err="1" smtClean="0"/>
              <a:t>organización</a:t>
            </a:r>
            <a:r>
              <a:rPr lang="en-US" sz="2200" dirty="0" smtClean="0"/>
              <a:t>. </a:t>
            </a:r>
            <a:r>
              <a:rPr lang="en-US" sz="2200" dirty="0" err="1" smtClean="0"/>
              <a:t>Por</a:t>
            </a:r>
            <a:r>
              <a:rPr lang="en-US" sz="2200" dirty="0" smtClean="0"/>
              <a:t> </a:t>
            </a:r>
            <a:r>
              <a:rPr lang="en-US" sz="2200" dirty="0" err="1" smtClean="0"/>
              <a:t>ejemplo</a:t>
            </a:r>
            <a:r>
              <a:rPr lang="en-US" sz="2200" dirty="0" smtClean="0"/>
              <a:t>, el </a:t>
            </a:r>
            <a:r>
              <a:rPr lang="en-US" sz="2200" dirty="0" err="1" smtClean="0"/>
              <a:t>vicepresidente</a:t>
            </a:r>
            <a:r>
              <a:rPr lang="en-US" sz="2200" dirty="0" smtClean="0"/>
              <a:t> de marketing </a:t>
            </a:r>
            <a:r>
              <a:rPr lang="en-US" sz="2200" dirty="0" err="1" smtClean="0"/>
              <a:t>es</a:t>
            </a:r>
            <a:r>
              <a:rPr lang="en-US" sz="2200" dirty="0" smtClean="0"/>
              <a:t> un </a:t>
            </a:r>
            <a:r>
              <a:rPr lang="en-US" sz="2200" dirty="0" err="1" smtClean="0"/>
              <a:t>gerente</a:t>
            </a:r>
            <a:r>
              <a:rPr lang="en-US" sz="2200" dirty="0" smtClean="0"/>
              <a:t> </a:t>
            </a:r>
            <a:r>
              <a:rPr lang="en-US" sz="2200" dirty="0" err="1" smtClean="0"/>
              <a:t>funcional</a:t>
            </a:r>
            <a:r>
              <a:rPr lang="en-US" sz="2200" dirty="0" smtClean="0"/>
              <a:t> y </a:t>
            </a:r>
            <a:r>
              <a:rPr lang="en-US" sz="2200" dirty="0" err="1" smtClean="0"/>
              <a:t>también</a:t>
            </a:r>
            <a:r>
              <a:rPr lang="en-US" sz="2200" dirty="0" smtClean="0"/>
              <a:t> el director de </a:t>
            </a:r>
            <a:r>
              <a:rPr lang="en-US" sz="2200" dirty="0" err="1" smtClean="0"/>
              <a:t>ingeniería</a:t>
            </a:r>
            <a:r>
              <a:rPr lang="en-US" sz="2200" dirty="0" smtClean="0"/>
              <a:t>. El </a:t>
            </a:r>
            <a:r>
              <a:rPr lang="en-US" sz="2200" dirty="0" err="1" smtClean="0"/>
              <a:t>nivel</a:t>
            </a:r>
            <a:r>
              <a:rPr lang="en-US" sz="2200" dirty="0" smtClean="0"/>
              <a:t> de </a:t>
            </a:r>
            <a:r>
              <a:rPr lang="en-US" sz="2200" dirty="0" err="1" smtClean="0"/>
              <a:t>autoridad</a:t>
            </a:r>
            <a:r>
              <a:rPr lang="en-US" sz="2200" dirty="0" smtClean="0"/>
              <a:t> </a:t>
            </a:r>
            <a:r>
              <a:rPr lang="en-US" sz="2200" dirty="0" err="1" smtClean="0"/>
              <a:t>depende</a:t>
            </a:r>
            <a:r>
              <a:rPr lang="en-US" sz="2200" dirty="0" smtClean="0"/>
              <a:t> de </a:t>
            </a:r>
            <a:r>
              <a:rPr lang="en-US" sz="2200" dirty="0" err="1" smtClean="0"/>
              <a:t>su</a:t>
            </a:r>
            <a:r>
              <a:rPr lang="en-US" sz="2200" dirty="0" smtClean="0"/>
              <a:t> </a:t>
            </a:r>
            <a:r>
              <a:rPr lang="en-US" sz="2200" dirty="0" err="1" smtClean="0"/>
              <a:t>posición</a:t>
            </a:r>
            <a:r>
              <a:rPr lang="en-US" sz="2200" dirty="0" smtClean="0"/>
              <a:t> en la </a:t>
            </a:r>
            <a:r>
              <a:rPr lang="en-US" sz="2200" dirty="0" err="1" smtClean="0"/>
              <a:t>jerarquía</a:t>
            </a:r>
            <a:r>
              <a:rPr lang="en-US" sz="2200" dirty="0" smtClean="0"/>
              <a:t> y </a:t>
            </a:r>
            <a:r>
              <a:rPr lang="en-US" sz="2200" dirty="0" err="1" smtClean="0"/>
              <a:t>también</a:t>
            </a:r>
            <a:r>
              <a:rPr lang="en-US" sz="2200" dirty="0" smtClean="0"/>
              <a:t> de la </a:t>
            </a:r>
            <a:r>
              <a:rPr lang="en-US" sz="2200" dirty="0" err="1" smtClean="0"/>
              <a:t>estructura</a:t>
            </a:r>
            <a:r>
              <a:rPr lang="en-US" sz="2200" dirty="0" smtClean="0"/>
              <a:t> </a:t>
            </a:r>
            <a:r>
              <a:rPr lang="en-US" sz="2200" dirty="0" err="1" smtClean="0"/>
              <a:t>organizativa</a:t>
            </a:r>
            <a:r>
              <a:rPr lang="en-US" sz="2200" dirty="0" smtClean="0"/>
              <a:t>. </a:t>
            </a:r>
            <a:r>
              <a:rPr lang="en-US" sz="2200" dirty="0" err="1" smtClean="0"/>
              <a:t>Por</a:t>
            </a:r>
            <a:r>
              <a:rPr lang="en-US" sz="2200" dirty="0" smtClean="0"/>
              <a:t> </a:t>
            </a:r>
            <a:r>
              <a:rPr lang="en-US" sz="2200" dirty="0" err="1" smtClean="0"/>
              <a:t>ejemplo</a:t>
            </a:r>
            <a:r>
              <a:rPr lang="en-US" sz="2200" dirty="0" smtClean="0"/>
              <a:t>, </a:t>
            </a:r>
            <a:r>
              <a:rPr lang="en-US" sz="2200" dirty="0" err="1" smtClean="0"/>
              <a:t>si</a:t>
            </a:r>
            <a:r>
              <a:rPr lang="en-US" sz="2200" dirty="0" smtClean="0"/>
              <a:t> </a:t>
            </a:r>
            <a:r>
              <a:rPr lang="en-US" sz="2200" dirty="0" err="1" smtClean="0"/>
              <a:t>está</a:t>
            </a:r>
            <a:r>
              <a:rPr lang="en-US" sz="2200" dirty="0" smtClean="0"/>
              <a:t> </a:t>
            </a:r>
            <a:r>
              <a:rPr lang="en-US" sz="2200" dirty="0" err="1" smtClean="0"/>
              <a:t>utilizando</a:t>
            </a:r>
            <a:r>
              <a:rPr lang="en-US" sz="2200" dirty="0" smtClean="0"/>
              <a:t> </a:t>
            </a:r>
            <a:r>
              <a:rPr lang="en-US" sz="2200" dirty="0" err="1" smtClean="0"/>
              <a:t>recursos</a:t>
            </a:r>
            <a:r>
              <a:rPr lang="en-US" sz="2200" dirty="0" smtClean="0"/>
              <a:t> </a:t>
            </a:r>
            <a:r>
              <a:rPr lang="en-US" sz="2200" dirty="0" err="1" smtClean="0"/>
              <a:t>que</a:t>
            </a:r>
            <a:r>
              <a:rPr lang="en-US" sz="2200" dirty="0" smtClean="0"/>
              <a:t> </a:t>
            </a:r>
            <a:r>
              <a:rPr lang="en-US" sz="2200" dirty="0" err="1" smtClean="0"/>
              <a:t>están</a:t>
            </a:r>
            <a:r>
              <a:rPr lang="en-US" sz="2200" dirty="0" smtClean="0"/>
              <a:t> </a:t>
            </a:r>
            <a:r>
              <a:rPr lang="en-US" sz="2200" dirty="0" err="1" smtClean="0"/>
              <a:t>bajo</a:t>
            </a:r>
            <a:r>
              <a:rPr lang="en-US" sz="2200" dirty="0" smtClean="0"/>
              <a:t> un </a:t>
            </a:r>
            <a:r>
              <a:rPr lang="en-US" sz="2200" dirty="0" err="1" smtClean="0"/>
              <a:t>administrador</a:t>
            </a:r>
            <a:r>
              <a:rPr lang="en-US" sz="2200" dirty="0" smtClean="0"/>
              <a:t> </a:t>
            </a:r>
            <a:r>
              <a:rPr lang="en-US" sz="2200" dirty="0" err="1" smtClean="0"/>
              <a:t>funcional</a:t>
            </a:r>
            <a:r>
              <a:rPr lang="en-US" sz="2200" dirty="0" smtClean="0"/>
              <a:t>, </a:t>
            </a:r>
            <a:r>
              <a:rPr lang="en-US" sz="2200" dirty="0" err="1" smtClean="0"/>
              <a:t>ese</a:t>
            </a:r>
            <a:r>
              <a:rPr lang="en-US" sz="2200" dirty="0" smtClean="0"/>
              <a:t> </a:t>
            </a:r>
            <a:r>
              <a:rPr lang="en-US" sz="2200" dirty="0" err="1" smtClean="0"/>
              <a:t>administrador</a:t>
            </a:r>
            <a:r>
              <a:rPr lang="en-US" sz="2200" dirty="0" smtClean="0"/>
              <a:t> </a:t>
            </a:r>
            <a:r>
              <a:rPr lang="en-US" sz="2200" dirty="0" err="1" smtClean="0"/>
              <a:t>funcional</a:t>
            </a:r>
            <a:r>
              <a:rPr lang="en-US" sz="2200" dirty="0" smtClean="0"/>
              <a:t> </a:t>
            </a:r>
            <a:r>
              <a:rPr lang="en-US" sz="2200" dirty="0" err="1" smtClean="0"/>
              <a:t>es</a:t>
            </a:r>
            <a:r>
              <a:rPr lang="en-US" sz="2200" dirty="0" smtClean="0"/>
              <a:t> </a:t>
            </a:r>
            <a:r>
              <a:rPr lang="en-US" sz="2200" dirty="0" err="1" smtClean="0"/>
              <a:t>una</a:t>
            </a:r>
            <a:r>
              <a:rPr lang="en-US" sz="2200" dirty="0" smtClean="0"/>
              <a:t> parte </a:t>
            </a:r>
            <a:r>
              <a:rPr lang="en-US" sz="2200" dirty="0" err="1" smtClean="0"/>
              <a:t>interesada</a:t>
            </a:r>
            <a:r>
              <a:rPr lang="en-US" sz="2200" dirty="0" smtClean="0"/>
              <a:t> en </a:t>
            </a:r>
            <a:r>
              <a:rPr lang="en-US" sz="2200" dirty="0" err="1" smtClean="0"/>
              <a:t>su</a:t>
            </a:r>
            <a:r>
              <a:rPr lang="en-US" sz="2200" dirty="0" smtClean="0"/>
              <a:t> </a:t>
            </a:r>
            <a:r>
              <a:rPr lang="en-US" sz="2200" dirty="0" err="1" smtClean="0"/>
              <a:t>proyecto</a:t>
            </a:r>
            <a:r>
              <a:rPr lang="en-US" sz="2200" dirty="0" smtClean="0"/>
              <a:t>.</a:t>
            </a:r>
          </a:p>
        </p:txBody>
      </p:sp>
    </p:spTree>
    <p:extLst>
      <p:ext uri="{BB962C8B-B14F-4D97-AF65-F5344CB8AC3E}">
        <p14:creationId xmlns:p14="http://schemas.microsoft.com/office/powerpoint/2010/main" val="6297498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71</a:t>
            </a:fld>
            <a:endParaRPr lang="en-US" sz="1600"/>
          </a:p>
        </p:txBody>
      </p:sp>
      <p:sp>
        <p:nvSpPr>
          <p:cNvPr id="4" name="Marcador de contenido 3"/>
          <p:cNvSpPr>
            <a:spLocks noGrp="1"/>
          </p:cNvSpPr>
          <p:nvPr>
            <p:ph idx="1"/>
          </p:nvPr>
        </p:nvSpPr>
        <p:spPr>
          <a:xfrm>
            <a:off x="1097279" y="1975103"/>
            <a:ext cx="10324699" cy="4281317"/>
          </a:xfrm>
        </p:spPr>
        <p:txBody>
          <a:bodyPr>
            <a:noAutofit/>
          </a:bodyPr>
          <a:lstStyle/>
          <a:p>
            <a:pPr marL="0" indent="0">
              <a:buClr>
                <a:schemeClr val="accent2"/>
              </a:buClr>
              <a:buNone/>
            </a:pPr>
            <a:r>
              <a:rPr lang="en-US" sz="2100" dirty="0"/>
              <a:t>• </a:t>
            </a:r>
            <a:r>
              <a:rPr lang="en-US" sz="2100" dirty="0" err="1"/>
              <a:t>Gestión</a:t>
            </a:r>
            <a:r>
              <a:rPr lang="en-US" sz="2100" dirty="0"/>
              <a:t> </a:t>
            </a:r>
            <a:r>
              <a:rPr lang="en-US" sz="2100" dirty="0" err="1"/>
              <a:t>operativa</a:t>
            </a:r>
            <a:r>
              <a:rPr lang="en-US" sz="2100" dirty="0"/>
              <a:t>. </a:t>
            </a:r>
            <a:r>
              <a:rPr lang="en-US" sz="2100" dirty="0" err="1"/>
              <a:t>Estas</a:t>
            </a:r>
            <a:r>
              <a:rPr lang="en-US" sz="2100" dirty="0"/>
              <a:t> son </a:t>
            </a:r>
            <a:r>
              <a:rPr lang="en-US" sz="2100" dirty="0" err="1"/>
              <a:t>las</a:t>
            </a:r>
            <a:r>
              <a:rPr lang="en-US" sz="2100" dirty="0"/>
              <a:t> personas </a:t>
            </a:r>
            <a:r>
              <a:rPr lang="en-US" sz="2100" dirty="0" err="1"/>
              <a:t>que</a:t>
            </a:r>
            <a:r>
              <a:rPr lang="en-US" sz="2100" dirty="0"/>
              <a:t> </a:t>
            </a:r>
            <a:r>
              <a:rPr lang="en-US" sz="2100" dirty="0" err="1"/>
              <a:t>desempeñan</a:t>
            </a:r>
            <a:r>
              <a:rPr lang="en-US" sz="2100" dirty="0"/>
              <a:t> </a:t>
            </a:r>
            <a:r>
              <a:rPr lang="en-US" sz="2100" dirty="0" err="1"/>
              <a:t>funciones</a:t>
            </a:r>
            <a:r>
              <a:rPr lang="en-US" sz="2100" dirty="0"/>
              <a:t> de </a:t>
            </a:r>
            <a:r>
              <a:rPr lang="en-US" sz="2100" dirty="0" err="1"/>
              <a:t>gestión</a:t>
            </a:r>
            <a:r>
              <a:rPr lang="en-US" sz="2100" dirty="0"/>
              <a:t> en </a:t>
            </a:r>
            <a:r>
              <a:rPr lang="en-US" sz="2100" dirty="0" err="1"/>
              <a:t>las</a:t>
            </a:r>
            <a:r>
              <a:rPr lang="en-US" sz="2100" dirty="0"/>
              <a:t> </a:t>
            </a:r>
            <a:r>
              <a:rPr lang="en-US" sz="2100" dirty="0" err="1"/>
              <a:t>áreas</a:t>
            </a:r>
            <a:r>
              <a:rPr lang="en-US" sz="2100" dirty="0"/>
              <a:t> </a:t>
            </a:r>
            <a:r>
              <a:rPr lang="en-US" sz="2100" dirty="0" err="1"/>
              <a:t>operativas</a:t>
            </a:r>
            <a:r>
              <a:rPr lang="en-US" sz="2100" dirty="0"/>
              <a:t> de la </a:t>
            </a:r>
            <a:r>
              <a:rPr lang="en-US" sz="2100" dirty="0" err="1"/>
              <a:t>organización</a:t>
            </a:r>
            <a:r>
              <a:rPr lang="en-US" sz="2100" dirty="0"/>
              <a:t>. </a:t>
            </a:r>
            <a:r>
              <a:rPr lang="en-US" sz="2100" dirty="0" err="1"/>
              <a:t>Por</a:t>
            </a:r>
            <a:r>
              <a:rPr lang="en-US" sz="2100" dirty="0"/>
              <a:t> </a:t>
            </a:r>
            <a:r>
              <a:rPr lang="en-US" sz="2100" dirty="0" err="1"/>
              <a:t>ejemplo</a:t>
            </a:r>
            <a:r>
              <a:rPr lang="en-US" sz="2100" dirty="0"/>
              <a:t>, el director de TI, </a:t>
            </a:r>
            <a:r>
              <a:rPr lang="en-US" sz="2100" dirty="0" err="1"/>
              <a:t>que</a:t>
            </a:r>
            <a:r>
              <a:rPr lang="en-US" sz="2100" dirty="0"/>
              <a:t> </a:t>
            </a:r>
            <a:r>
              <a:rPr lang="en-US" sz="2100" dirty="0" err="1"/>
              <a:t>es</a:t>
            </a:r>
            <a:r>
              <a:rPr lang="en-US" sz="2100" dirty="0"/>
              <a:t> </a:t>
            </a:r>
            <a:r>
              <a:rPr lang="en-US" sz="2100" dirty="0" err="1"/>
              <a:t>responsable</a:t>
            </a:r>
            <a:r>
              <a:rPr lang="en-US" sz="2100" dirty="0"/>
              <a:t> de </a:t>
            </a:r>
            <a:r>
              <a:rPr lang="en-US" sz="2100" dirty="0" err="1"/>
              <a:t>mantener</a:t>
            </a:r>
            <a:r>
              <a:rPr lang="en-US" sz="2100" dirty="0"/>
              <a:t> la red de </a:t>
            </a:r>
            <a:r>
              <a:rPr lang="en-US" sz="2100" dirty="0" err="1"/>
              <a:t>computadoras</a:t>
            </a:r>
            <a:r>
              <a:rPr lang="en-US" sz="2100" dirty="0"/>
              <a:t> </a:t>
            </a:r>
            <a:r>
              <a:rPr lang="en-US" sz="2100" dirty="0" err="1"/>
              <a:t>que</a:t>
            </a:r>
            <a:r>
              <a:rPr lang="en-US" sz="2100" dirty="0"/>
              <a:t> </a:t>
            </a:r>
            <a:r>
              <a:rPr lang="en-US" sz="2100" dirty="0" err="1"/>
              <a:t>usa</a:t>
            </a:r>
            <a:r>
              <a:rPr lang="en-US" sz="2100" dirty="0"/>
              <a:t> </a:t>
            </a:r>
            <a:r>
              <a:rPr lang="en-US" sz="2100" dirty="0" err="1"/>
              <a:t>su</a:t>
            </a:r>
            <a:r>
              <a:rPr lang="en-US" sz="2100" dirty="0"/>
              <a:t> </a:t>
            </a:r>
            <a:r>
              <a:rPr lang="en-US" sz="2100" dirty="0" err="1"/>
              <a:t>equipo</a:t>
            </a:r>
            <a:r>
              <a:rPr lang="en-US" sz="2100" dirty="0"/>
              <a:t>, </a:t>
            </a:r>
            <a:r>
              <a:rPr lang="en-US" sz="2100" dirty="0" err="1"/>
              <a:t>es</a:t>
            </a:r>
            <a:r>
              <a:rPr lang="en-US" sz="2100" dirty="0"/>
              <a:t> </a:t>
            </a:r>
            <a:r>
              <a:rPr lang="en-US" sz="2100" dirty="0" err="1"/>
              <a:t>una</a:t>
            </a:r>
            <a:r>
              <a:rPr lang="en-US" sz="2100" dirty="0"/>
              <a:t> parte </a:t>
            </a:r>
            <a:r>
              <a:rPr lang="en-US" sz="2100" dirty="0" err="1"/>
              <a:t>interesada</a:t>
            </a:r>
            <a:r>
              <a:rPr lang="en-US" sz="2100" dirty="0"/>
              <a:t> en </a:t>
            </a:r>
            <a:r>
              <a:rPr lang="en-US" sz="2100" dirty="0" err="1"/>
              <a:t>su</a:t>
            </a:r>
            <a:r>
              <a:rPr lang="en-US" sz="2100" dirty="0"/>
              <a:t> </a:t>
            </a:r>
            <a:r>
              <a:rPr lang="en-US" sz="2100" dirty="0" err="1"/>
              <a:t>proyecto</a:t>
            </a:r>
            <a:r>
              <a:rPr lang="en-US" sz="2100" dirty="0"/>
              <a:t>. </a:t>
            </a:r>
            <a:r>
              <a:rPr lang="en-US" sz="2100" dirty="0" err="1"/>
              <a:t>Dependiendo</a:t>
            </a:r>
            <a:r>
              <a:rPr lang="en-US" sz="2100" dirty="0"/>
              <a:t> de </a:t>
            </a:r>
            <a:r>
              <a:rPr lang="en-US" sz="2100" dirty="0" err="1"/>
              <a:t>su</a:t>
            </a:r>
            <a:r>
              <a:rPr lang="en-US" sz="2100" dirty="0"/>
              <a:t> </a:t>
            </a:r>
            <a:r>
              <a:rPr lang="en-US" sz="2100" dirty="0" err="1"/>
              <a:t>proyecto</a:t>
            </a:r>
            <a:r>
              <a:rPr lang="en-US" sz="2100" dirty="0"/>
              <a:t>, </a:t>
            </a:r>
            <a:r>
              <a:rPr lang="en-US" sz="2100" dirty="0" err="1"/>
              <a:t>podría</a:t>
            </a:r>
            <a:r>
              <a:rPr lang="en-US" sz="2100" dirty="0"/>
              <a:t> </a:t>
            </a:r>
            <a:r>
              <a:rPr lang="en-US" sz="2100" dirty="0" err="1"/>
              <a:t>estar</a:t>
            </a:r>
            <a:r>
              <a:rPr lang="en-US" sz="2100" dirty="0"/>
              <a:t> </a:t>
            </a:r>
            <a:r>
              <a:rPr lang="en-US" sz="2100" dirty="0" err="1"/>
              <a:t>entregando</a:t>
            </a:r>
            <a:r>
              <a:rPr lang="en-US" sz="2100" dirty="0"/>
              <a:t> el </a:t>
            </a:r>
            <a:r>
              <a:rPr lang="en-US" sz="2100" dirty="0" err="1"/>
              <a:t>producto</a:t>
            </a:r>
            <a:r>
              <a:rPr lang="en-US" sz="2100" dirty="0"/>
              <a:t> del </a:t>
            </a:r>
            <a:r>
              <a:rPr lang="en-US" sz="2100" dirty="0" err="1"/>
              <a:t>proyecto</a:t>
            </a:r>
            <a:r>
              <a:rPr lang="en-US" sz="2100" dirty="0"/>
              <a:t> a un </a:t>
            </a:r>
            <a:r>
              <a:rPr lang="en-US" sz="2100" dirty="0" err="1"/>
              <a:t>grupo</a:t>
            </a:r>
            <a:r>
              <a:rPr lang="en-US" sz="2100" dirty="0"/>
              <a:t> de </a:t>
            </a:r>
            <a:r>
              <a:rPr lang="en-US" sz="2100" dirty="0" err="1"/>
              <a:t>operaciones</a:t>
            </a:r>
            <a:r>
              <a:rPr lang="en-US" sz="2100" dirty="0"/>
              <a:t> </a:t>
            </a:r>
            <a:r>
              <a:rPr lang="en-US" sz="2100" dirty="0" err="1"/>
              <a:t>que</a:t>
            </a:r>
            <a:r>
              <a:rPr lang="en-US" sz="2100" dirty="0"/>
              <a:t> </a:t>
            </a:r>
            <a:r>
              <a:rPr lang="en-US" sz="2100" dirty="0" err="1"/>
              <a:t>será</a:t>
            </a:r>
            <a:r>
              <a:rPr lang="en-US" sz="2100" dirty="0"/>
              <a:t> </a:t>
            </a:r>
            <a:r>
              <a:rPr lang="en-US" sz="2100" dirty="0" err="1"/>
              <a:t>responsable</a:t>
            </a:r>
            <a:r>
              <a:rPr lang="en-US" sz="2100" dirty="0"/>
              <a:t> de </a:t>
            </a:r>
            <a:r>
              <a:rPr lang="en-US" sz="2100" dirty="0" err="1"/>
              <a:t>brindarle</a:t>
            </a:r>
            <a:r>
              <a:rPr lang="en-US" sz="2100" dirty="0"/>
              <a:t> </a:t>
            </a:r>
            <a:r>
              <a:rPr lang="en-US" sz="2100" dirty="0" err="1"/>
              <a:t>soporte</a:t>
            </a:r>
            <a:r>
              <a:rPr lang="en-US" sz="2100" dirty="0"/>
              <a:t> a largo </a:t>
            </a:r>
            <a:r>
              <a:rPr lang="en-US" sz="2100" dirty="0" err="1" smtClean="0"/>
              <a:t>plazo</a:t>
            </a:r>
            <a:r>
              <a:rPr lang="en-US" sz="2100" dirty="0" smtClean="0"/>
              <a:t>.</a:t>
            </a:r>
          </a:p>
          <a:p>
            <a:pPr marL="0" indent="0">
              <a:buClr>
                <a:schemeClr val="accent2"/>
              </a:buClr>
              <a:buNone/>
            </a:pPr>
            <a:r>
              <a:rPr lang="en-US" sz="2100" dirty="0" smtClean="0"/>
              <a:t>• </a:t>
            </a:r>
            <a:r>
              <a:rPr lang="en-US" sz="2100" dirty="0" err="1"/>
              <a:t>Vendedores</a:t>
            </a:r>
            <a:r>
              <a:rPr lang="en-US" sz="2100" dirty="0"/>
              <a:t> y </a:t>
            </a:r>
            <a:r>
              <a:rPr lang="en-US" sz="2100" dirty="0" err="1"/>
              <a:t>socios</a:t>
            </a:r>
            <a:r>
              <a:rPr lang="en-US" sz="2100" dirty="0"/>
              <a:t> </a:t>
            </a:r>
            <a:r>
              <a:rPr lang="en-US" sz="2100" dirty="0" err="1"/>
              <a:t>comerciales</a:t>
            </a:r>
            <a:r>
              <a:rPr lang="en-US" sz="2100" dirty="0"/>
              <a:t>. Los </a:t>
            </a:r>
            <a:r>
              <a:rPr lang="en-US" sz="2100" dirty="0" err="1"/>
              <a:t>socios</a:t>
            </a:r>
            <a:r>
              <a:rPr lang="en-US" sz="2100" dirty="0"/>
              <a:t> </a:t>
            </a:r>
            <a:r>
              <a:rPr lang="en-US" sz="2100" dirty="0" err="1"/>
              <a:t>comerciales</a:t>
            </a:r>
            <a:r>
              <a:rPr lang="en-US" sz="2100" dirty="0"/>
              <a:t> son </a:t>
            </a:r>
            <a:r>
              <a:rPr lang="en-US" sz="2100" dirty="0" err="1"/>
              <a:t>entidades</a:t>
            </a:r>
            <a:r>
              <a:rPr lang="en-US" sz="2100" dirty="0"/>
              <a:t> </a:t>
            </a:r>
            <a:r>
              <a:rPr lang="en-US" sz="2100" dirty="0" err="1"/>
              <a:t>externas</a:t>
            </a:r>
            <a:r>
              <a:rPr lang="en-US" sz="2100" dirty="0"/>
              <a:t> a la </a:t>
            </a:r>
            <a:r>
              <a:rPr lang="en-US" sz="2100" dirty="0" err="1"/>
              <a:t>organización</a:t>
            </a:r>
            <a:r>
              <a:rPr lang="en-US" sz="2100" dirty="0"/>
              <a:t> </a:t>
            </a:r>
            <a:r>
              <a:rPr lang="en-US" sz="2100" dirty="0" err="1"/>
              <a:t>ejecutante</a:t>
            </a:r>
            <a:r>
              <a:rPr lang="en-US" sz="2100" dirty="0"/>
              <a:t>, </a:t>
            </a:r>
            <a:r>
              <a:rPr lang="en-US" sz="2100" dirty="0" err="1"/>
              <a:t>como</a:t>
            </a:r>
            <a:r>
              <a:rPr lang="en-US" sz="2100" dirty="0"/>
              <a:t> </a:t>
            </a:r>
            <a:r>
              <a:rPr lang="en-US" sz="2100" dirty="0" err="1"/>
              <a:t>contratistas</a:t>
            </a:r>
            <a:r>
              <a:rPr lang="en-US" sz="2100" dirty="0"/>
              <a:t> y </a:t>
            </a:r>
            <a:r>
              <a:rPr lang="en-US" sz="2100" dirty="0" err="1"/>
              <a:t>proveedores</a:t>
            </a:r>
            <a:r>
              <a:rPr lang="en-US" sz="2100" dirty="0"/>
              <a:t> </a:t>
            </a:r>
            <a:r>
              <a:rPr lang="en-US" sz="2100" dirty="0" err="1"/>
              <a:t>que</a:t>
            </a:r>
            <a:r>
              <a:rPr lang="en-US" sz="2100" dirty="0"/>
              <a:t> </a:t>
            </a:r>
            <a:r>
              <a:rPr lang="en-US" sz="2100" dirty="0" err="1"/>
              <a:t>celebran</a:t>
            </a:r>
            <a:r>
              <a:rPr lang="en-US" sz="2100" dirty="0"/>
              <a:t> un </a:t>
            </a:r>
            <a:r>
              <a:rPr lang="en-US" sz="2100" dirty="0" err="1"/>
              <a:t>acuerdo</a:t>
            </a:r>
            <a:r>
              <a:rPr lang="en-US" sz="2100" dirty="0"/>
              <a:t> contractual con la </a:t>
            </a:r>
            <a:r>
              <a:rPr lang="en-US" sz="2100" dirty="0" err="1"/>
              <a:t>organización</a:t>
            </a:r>
            <a:r>
              <a:rPr lang="en-US" sz="2100" dirty="0"/>
              <a:t> </a:t>
            </a:r>
            <a:r>
              <a:rPr lang="en-US" sz="2100" dirty="0" err="1"/>
              <a:t>ejecutante</a:t>
            </a:r>
            <a:r>
              <a:rPr lang="en-US" sz="2100" dirty="0"/>
              <a:t> para </a:t>
            </a:r>
            <a:r>
              <a:rPr lang="en-US" sz="2100" dirty="0" err="1"/>
              <a:t>proporcionar</a:t>
            </a:r>
            <a:r>
              <a:rPr lang="en-US" sz="2100" dirty="0"/>
              <a:t> </a:t>
            </a:r>
            <a:r>
              <a:rPr lang="en-US" sz="2100" dirty="0" err="1"/>
              <a:t>ciertos</a:t>
            </a:r>
            <a:r>
              <a:rPr lang="en-US" sz="2100" dirty="0"/>
              <a:t> </a:t>
            </a:r>
            <a:r>
              <a:rPr lang="en-US" sz="2100" dirty="0" err="1"/>
              <a:t>componentes</a:t>
            </a:r>
            <a:r>
              <a:rPr lang="en-US" sz="2100" dirty="0"/>
              <a:t> para el </a:t>
            </a:r>
            <a:r>
              <a:rPr lang="en-US" sz="2100" dirty="0" err="1"/>
              <a:t>proyecto</a:t>
            </a:r>
            <a:r>
              <a:rPr lang="en-US" sz="2100" dirty="0"/>
              <a:t>. </a:t>
            </a:r>
            <a:r>
              <a:rPr lang="en-US" sz="2100" dirty="0" err="1"/>
              <a:t>Estos</a:t>
            </a:r>
            <a:r>
              <a:rPr lang="en-US" sz="2100" dirty="0"/>
              <a:t> </a:t>
            </a:r>
            <a:r>
              <a:rPr lang="en-US" sz="2100" dirty="0" err="1"/>
              <a:t>componentes</a:t>
            </a:r>
            <a:r>
              <a:rPr lang="en-US" sz="2100" dirty="0"/>
              <a:t> son los </a:t>
            </a:r>
            <a:r>
              <a:rPr lang="en-US" sz="2100" dirty="0" err="1"/>
              <a:t>productos</a:t>
            </a:r>
            <a:r>
              <a:rPr lang="en-US" sz="2100" dirty="0"/>
              <a:t>, </a:t>
            </a:r>
            <a:r>
              <a:rPr lang="en-US" sz="2100" dirty="0" err="1"/>
              <a:t>servicios</a:t>
            </a:r>
            <a:r>
              <a:rPr lang="en-US" sz="2100" dirty="0"/>
              <a:t> o </a:t>
            </a:r>
            <a:r>
              <a:rPr lang="en-US" sz="2100" dirty="0" err="1"/>
              <a:t>resultados</a:t>
            </a:r>
            <a:r>
              <a:rPr lang="en-US" sz="2100" dirty="0"/>
              <a:t> </a:t>
            </a:r>
            <a:r>
              <a:rPr lang="en-US" sz="2100" dirty="0" err="1"/>
              <a:t>que</a:t>
            </a:r>
            <a:r>
              <a:rPr lang="en-US" sz="2100" dirty="0"/>
              <a:t> </a:t>
            </a:r>
            <a:r>
              <a:rPr lang="en-US" sz="2100" dirty="0" err="1"/>
              <a:t>obtiene</a:t>
            </a:r>
            <a:r>
              <a:rPr lang="en-US" sz="2100" dirty="0"/>
              <a:t>. Los </a:t>
            </a:r>
            <a:r>
              <a:rPr lang="en-US" sz="2100" dirty="0" err="1"/>
              <a:t>socios</a:t>
            </a:r>
            <a:r>
              <a:rPr lang="en-US" sz="2100" dirty="0"/>
              <a:t> </a:t>
            </a:r>
            <a:r>
              <a:rPr lang="en-US" sz="2100" dirty="0" err="1"/>
              <a:t>comerciales</a:t>
            </a:r>
            <a:r>
              <a:rPr lang="en-US" sz="2100" dirty="0"/>
              <a:t> son </a:t>
            </a:r>
            <a:r>
              <a:rPr lang="en-US" sz="2100" dirty="0" err="1"/>
              <a:t>las</a:t>
            </a:r>
            <a:r>
              <a:rPr lang="en-US" sz="2100" dirty="0"/>
              <a:t> </a:t>
            </a:r>
            <a:r>
              <a:rPr lang="en-US" sz="2100" dirty="0" err="1"/>
              <a:t>organizaciones</a:t>
            </a:r>
            <a:r>
              <a:rPr lang="en-US" sz="2100" dirty="0"/>
              <a:t> </a:t>
            </a:r>
            <a:r>
              <a:rPr lang="en-US" sz="2100" dirty="0" err="1"/>
              <a:t>externas</a:t>
            </a:r>
            <a:r>
              <a:rPr lang="en-US" sz="2100" dirty="0"/>
              <a:t> </a:t>
            </a:r>
            <a:r>
              <a:rPr lang="en-US" sz="2100" dirty="0" err="1"/>
              <a:t>que</a:t>
            </a:r>
            <a:r>
              <a:rPr lang="en-US" sz="2100" dirty="0"/>
              <a:t> </a:t>
            </a:r>
            <a:r>
              <a:rPr lang="en-US" sz="2100" dirty="0" err="1"/>
              <a:t>desempeñan</a:t>
            </a:r>
            <a:r>
              <a:rPr lang="en-US" sz="2100" dirty="0"/>
              <a:t> </a:t>
            </a:r>
            <a:r>
              <a:rPr lang="en-US" sz="2100" dirty="0" err="1"/>
              <a:t>una</a:t>
            </a:r>
            <a:r>
              <a:rPr lang="en-US" sz="2100" dirty="0"/>
              <a:t> </a:t>
            </a:r>
            <a:r>
              <a:rPr lang="en-US" sz="2100" dirty="0" err="1"/>
              <a:t>función</a:t>
            </a:r>
            <a:r>
              <a:rPr lang="en-US" sz="2100" dirty="0"/>
              <a:t> </a:t>
            </a:r>
            <a:r>
              <a:rPr lang="en-US" sz="2100" dirty="0" err="1"/>
              <a:t>específica</a:t>
            </a:r>
            <a:r>
              <a:rPr lang="en-US" sz="2100" dirty="0"/>
              <a:t> para el </a:t>
            </a:r>
            <a:r>
              <a:rPr lang="en-US" sz="2100" dirty="0" err="1"/>
              <a:t>proyecto</a:t>
            </a:r>
            <a:r>
              <a:rPr lang="en-US" sz="2100" dirty="0"/>
              <a:t>, </a:t>
            </a:r>
            <a:r>
              <a:rPr lang="en-US" sz="2100" dirty="0" err="1"/>
              <a:t>como</a:t>
            </a:r>
            <a:r>
              <a:rPr lang="en-US" sz="2100" dirty="0"/>
              <a:t> </a:t>
            </a:r>
            <a:r>
              <a:rPr lang="en-US" sz="2100" dirty="0" err="1"/>
              <a:t>instalar</a:t>
            </a:r>
            <a:r>
              <a:rPr lang="en-US" sz="2100" dirty="0"/>
              <a:t> el </a:t>
            </a:r>
            <a:r>
              <a:rPr lang="en-US" sz="2100" dirty="0" err="1"/>
              <a:t>producto</a:t>
            </a:r>
            <a:r>
              <a:rPr lang="en-US" sz="2100" dirty="0"/>
              <a:t> del </a:t>
            </a:r>
            <a:r>
              <a:rPr lang="en-US" sz="2100" dirty="0" err="1"/>
              <a:t>proyecto</a:t>
            </a:r>
            <a:r>
              <a:rPr lang="en-US" sz="2100" dirty="0"/>
              <a:t>, </a:t>
            </a:r>
            <a:r>
              <a:rPr lang="en-US" sz="2100" dirty="0" err="1"/>
              <a:t>brindar</a:t>
            </a:r>
            <a:r>
              <a:rPr lang="en-US" sz="2100" dirty="0"/>
              <a:t> </a:t>
            </a:r>
            <a:r>
              <a:rPr lang="en-US" sz="2100" dirty="0" err="1"/>
              <a:t>capacitación</a:t>
            </a:r>
            <a:r>
              <a:rPr lang="en-US" sz="2100" dirty="0"/>
              <a:t> y </a:t>
            </a:r>
            <a:r>
              <a:rPr lang="en-US" sz="2100" dirty="0" err="1"/>
              <a:t>soporte</a:t>
            </a:r>
            <a:r>
              <a:rPr lang="en-US" sz="2100" dirty="0"/>
              <a:t> para el </a:t>
            </a:r>
            <a:r>
              <a:rPr lang="en-US" sz="2100" dirty="0" err="1"/>
              <a:t>producto</a:t>
            </a:r>
            <a:r>
              <a:rPr lang="en-US" sz="2100" dirty="0"/>
              <a:t> o </a:t>
            </a:r>
            <a:r>
              <a:rPr lang="en-US" sz="2100" dirty="0" err="1"/>
              <a:t>brindar</a:t>
            </a:r>
            <a:r>
              <a:rPr lang="en-US" sz="2100" dirty="0"/>
              <a:t> </a:t>
            </a:r>
            <a:r>
              <a:rPr lang="en-US" sz="2100" dirty="0" err="1"/>
              <a:t>experiencia</a:t>
            </a:r>
            <a:r>
              <a:rPr lang="en-US" sz="2100" dirty="0"/>
              <a:t> </a:t>
            </a:r>
            <a:r>
              <a:rPr lang="en-US" sz="2100" dirty="0" err="1"/>
              <a:t>especializada</a:t>
            </a:r>
            <a:r>
              <a:rPr lang="en-US" sz="2100" dirty="0"/>
              <a:t> para el </a:t>
            </a:r>
            <a:r>
              <a:rPr lang="en-US" sz="2100" dirty="0" err="1"/>
              <a:t>proyecto</a:t>
            </a:r>
            <a:r>
              <a:rPr lang="en-US" sz="2100" dirty="0"/>
              <a:t>. Los </a:t>
            </a:r>
            <a:r>
              <a:rPr lang="en-US" sz="2100" dirty="0" err="1"/>
              <a:t>socios</a:t>
            </a:r>
            <a:r>
              <a:rPr lang="en-US" sz="2100" dirty="0"/>
              <a:t> </a:t>
            </a:r>
            <a:r>
              <a:rPr lang="en-US" sz="2100" dirty="0" err="1"/>
              <a:t>comerciales</a:t>
            </a:r>
            <a:r>
              <a:rPr lang="en-US" sz="2100" dirty="0"/>
              <a:t> son </a:t>
            </a:r>
            <a:r>
              <a:rPr lang="en-US" sz="2100" dirty="0" err="1"/>
              <a:t>diferentes</a:t>
            </a:r>
            <a:r>
              <a:rPr lang="en-US" sz="2100" dirty="0"/>
              <a:t> de los </a:t>
            </a:r>
            <a:r>
              <a:rPr lang="en-US" sz="2100" dirty="0" err="1"/>
              <a:t>proveedores</a:t>
            </a:r>
            <a:r>
              <a:rPr lang="en-US" sz="2100" dirty="0"/>
              <a:t> en </a:t>
            </a:r>
            <a:r>
              <a:rPr lang="en-US" sz="2100" dirty="0" err="1"/>
              <a:t>que</a:t>
            </a:r>
            <a:r>
              <a:rPr lang="en-US" sz="2100" dirty="0"/>
              <a:t> </a:t>
            </a:r>
            <a:r>
              <a:rPr lang="en-US" sz="2100" dirty="0" err="1"/>
              <a:t>tienen</a:t>
            </a:r>
            <a:r>
              <a:rPr lang="en-US" sz="2100" dirty="0"/>
              <a:t> </a:t>
            </a:r>
            <a:r>
              <a:rPr lang="en-US" sz="2100" dirty="0" err="1"/>
              <a:t>una</a:t>
            </a:r>
            <a:r>
              <a:rPr lang="en-US" sz="2100" dirty="0"/>
              <a:t> </a:t>
            </a:r>
            <a:r>
              <a:rPr lang="en-US" sz="2100" dirty="0" err="1"/>
              <a:t>relación</a:t>
            </a:r>
            <a:r>
              <a:rPr lang="en-US" sz="2100" dirty="0"/>
              <a:t> especial y </a:t>
            </a:r>
            <a:r>
              <a:rPr lang="en-US" sz="2100" dirty="0" err="1"/>
              <a:t>permanente</a:t>
            </a:r>
            <a:r>
              <a:rPr lang="en-US" sz="2100" dirty="0"/>
              <a:t> con la </a:t>
            </a:r>
            <a:r>
              <a:rPr lang="en-US" sz="2100" dirty="0" err="1"/>
              <a:t>organización</a:t>
            </a:r>
            <a:r>
              <a:rPr lang="en-US" sz="2100" dirty="0"/>
              <a:t>, </a:t>
            </a:r>
            <a:r>
              <a:rPr lang="en-US" sz="2100" dirty="0" err="1"/>
              <a:t>que</a:t>
            </a:r>
            <a:r>
              <a:rPr lang="en-US" sz="2100" dirty="0"/>
              <a:t> a menudo se </a:t>
            </a:r>
            <a:r>
              <a:rPr lang="en-US" sz="2100" dirty="0" err="1"/>
              <a:t>logra</a:t>
            </a:r>
            <a:r>
              <a:rPr lang="en-US" sz="2100" dirty="0"/>
              <a:t> al </a:t>
            </a:r>
            <a:r>
              <a:rPr lang="en-US" sz="2100" dirty="0" err="1"/>
              <a:t>satisfacer</a:t>
            </a:r>
            <a:r>
              <a:rPr lang="en-US" sz="2100" dirty="0"/>
              <a:t> </a:t>
            </a:r>
            <a:r>
              <a:rPr lang="en-US" sz="2100" dirty="0" err="1"/>
              <a:t>algunos</a:t>
            </a:r>
            <a:r>
              <a:rPr lang="en-US" sz="2100" dirty="0"/>
              <a:t> </a:t>
            </a:r>
            <a:r>
              <a:rPr lang="en-US" sz="2100" dirty="0" err="1"/>
              <a:t>requisitos</a:t>
            </a:r>
            <a:r>
              <a:rPr lang="en-US" sz="2100" dirty="0"/>
              <a:t>, </a:t>
            </a:r>
            <a:r>
              <a:rPr lang="en-US" sz="2100" dirty="0" err="1"/>
              <a:t>como</a:t>
            </a:r>
            <a:r>
              <a:rPr lang="en-US" sz="2100" dirty="0"/>
              <a:t> </a:t>
            </a:r>
            <a:r>
              <a:rPr lang="en-US" sz="2100" dirty="0" err="1"/>
              <a:t>una</a:t>
            </a:r>
            <a:r>
              <a:rPr lang="en-US" sz="2100" dirty="0"/>
              <a:t> </a:t>
            </a:r>
            <a:r>
              <a:rPr lang="en-US" sz="2100" dirty="0" err="1"/>
              <a:t>certificación</a:t>
            </a:r>
            <a:r>
              <a:rPr lang="en-US" sz="2100" dirty="0" smtClean="0"/>
              <a:t>.</a:t>
            </a:r>
          </a:p>
        </p:txBody>
      </p:sp>
    </p:spTree>
    <p:extLst>
      <p:ext uri="{BB962C8B-B14F-4D97-AF65-F5344CB8AC3E}">
        <p14:creationId xmlns:p14="http://schemas.microsoft.com/office/powerpoint/2010/main" val="3122785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72</a:t>
            </a:fld>
            <a:endParaRPr lang="en-US" sz="1600"/>
          </a:p>
        </p:txBody>
      </p:sp>
      <p:sp>
        <p:nvSpPr>
          <p:cNvPr id="4" name="Marcador de contenido 3"/>
          <p:cNvSpPr>
            <a:spLocks noGrp="1"/>
          </p:cNvSpPr>
          <p:nvPr>
            <p:ph idx="1"/>
          </p:nvPr>
        </p:nvSpPr>
        <p:spPr>
          <a:xfrm>
            <a:off x="705853" y="1959062"/>
            <a:ext cx="10764251" cy="4185064"/>
          </a:xfrm>
        </p:spPr>
        <p:txBody>
          <a:bodyPr>
            <a:noAutofit/>
          </a:bodyPr>
          <a:lstStyle/>
          <a:p>
            <a:pPr marL="0" indent="0">
              <a:spcBef>
                <a:spcPts val="0"/>
              </a:spcBef>
              <a:buClr>
                <a:schemeClr val="accent2"/>
              </a:buClr>
              <a:buNone/>
            </a:pPr>
            <a:r>
              <a:rPr lang="en-US" dirty="0"/>
              <a:t>• </a:t>
            </a:r>
            <a:r>
              <a:rPr lang="en-US" dirty="0" err="1"/>
              <a:t>Cliente</a:t>
            </a:r>
            <a:r>
              <a:rPr lang="en-US" dirty="0"/>
              <a:t> / </a:t>
            </a:r>
            <a:r>
              <a:rPr lang="en-US" dirty="0" err="1"/>
              <a:t>Usuario</a:t>
            </a:r>
            <a:r>
              <a:rPr lang="en-US" dirty="0"/>
              <a:t>. En general, los </a:t>
            </a:r>
            <a:r>
              <a:rPr lang="en-US" dirty="0" err="1"/>
              <a:t>clientes</a:t>
            </a:r>
            <a:r>
              <a:rPr lang="en-US" dirty="0"/>
              <a:t> son </a:t>
            </a:r>
            <a:r>
              <a:rPr lang="en-US" dirty="0" err="1"/>
              <a:t>las</a:t>
            </a:r>
            <a:r>
              <a:rPr lang="en-US" dirty="0"/>
              <a:t> </a:t>
            </a:r>
            <a:r>
              <a:rPr lang="en-US" dirty="0" err="1"/>
              <a:t>entidades</a:t>
            </a:r>
            <a:r>
              <a:rPr lang="en-US" dirty="0"/>
              <a:t> </a:t>
            </a:r>
            <a:r>
              <a:rPr lang="en-US" dirty="0" err="1"/>
              <a:t>que</a:t>
            </a:r>
            <a:r>
              <a:rPr lang="en-US" dirty="0"/>
              <a:t> </a:t>
            </a:r>
            <a:r>
              <a:rPr lang="en-US" dirty="0" err="1"/>
              <a:t>adquirirán</a:t>
            </a:r>
            <a:r>
              <a:rPr lang="en-US" dirty="0"/>
              <a:t> el </a:t>
            </a:r>
            <a:r>
              <a:rPr lang="en-US" dirty="0" err="1"/>
              <a:t>resultado</a:t>
            </a:r>
            <a:r>
              <a:rPr lang="en-US" dirty="0"/>
              <a:t> del </a:t>
            </a:r>
            <a:r>
              <a:rPr lang="en-US" dirty="0" err="1"/>
              <a:t>proyecto</a:t>
            </a:r>
            <a:r>
              <a:rPr lang="en-US" dirty="0"/>
              <a:t>, </a:t>
            </a:r>
            <a:r>
              <a:rPr lang="en-US" dirty="0" err="1"/>
              <a:t>como</a:t>
            </a:r>
            <a:r>
              <a:rPr lang="en-US" dirty="0"/>
              <a:t> un </a:t>
            </a:r>
            <a:r>
              <a:rPr lang="en-US" dirty="0" err="1"/>
              <a:t>producto</a:t>
            </a:r>
            <a:r>
              <a:rPr lang="en-US" dirty="0"/>
              <a:t>, y los </a:t>
            </a:r>
            <a:r>
              <a:rPr lang="en-US" dirty="0" err="1"/>
              <a:t>usuarios</a:t>
            </a:r>
            <a:r>
              <a:rPr lang="en-US" dirty="0"/>
              <a:t> son </a:t>
            </a:r>
            <a:r>
              <a:rPr lang="en-US" dirty="0" err="1"/>
              <a:t>las</a:t>
            </a:r>
            <a:r>
              <a:rPr lang="en-US" dirty="0"/>
              <a:t> </a:t>
            </a:r>
            <a:r>
              <a:rPr lang="en-US" dirty="0" err="1"/>
              <a:t>entidades</a:t>
            </a:r>
            <a:r>
              <a:rPr lang="en-US" dirty="0"/>
              <a:t> </a:t>
            </a:r>
            <a:r>
              <a:rPr lang="en-US" dirty="0" err="1"/>
              <a:t>que</a:t>
            </a:r>
            <a:r>
              <a:rPr lang="en-US" dirty="0"/>
              <a:t> </a:t>
            </a:r>
            <a:r>
              <a:rPr lang="en-US" dirty="0" err="1"/>
              <a:t>usarán</a:t>
            </a:r>
            <a:r>
              <a:rPr lang="en-US" dirty="0"/>
              <a:t> el </a:t>
            </a:r>
            <a:r>
              <a:rPr lang="en-US" dirty="0" err="1"/>
              <a:t>producto</a:t>
            </a:r>
            <a:r>
              <a:rPr lang="en-US" dirty="0"/>
              <a:t>. En </a:t>
            </a:r>
            <a:r>
              <a:rPr lang="en-US" dirty="0" err="1"/>
              <a:t>algunos</a:t>
            </a:r>
            <a:r>
              <a:rPr lang="en-US" dirty="0"/>
              <a:t> </a:t>
            </a:r>
            <a:r>
              <a:rPr lang="en-US" dirty="0" err="1"/>
              <a:t>casos</a:t>
            </a:r>
            <a:r>
              <a:rPr lang="en-US" dirty="0"/>
              <a:t>, los </a:t>
            </a:r>
            <a:r>
              <a:rPr lang="en-US" dirty="0" err="1"/>
              <a:t>clientes</a:t>
            </a:r>
            <a:r>
              <a:rPr lang="en-US" dirty="0"/>
              <a:t> y </a:t>
            </a:r>
            <a:r>
              <a:rPr lang="en-US" dirty="0" err="1"/>
              <a:t>usuarios</a:t>
            </a:r>
            <a:r>
              <a:rPr lang="en-US" dirty="0"/>
              <a:t> </a:t>
            </a:r>
            <a:r>
              <a:rPr lang="en-US" dirty="0" err="1"/>
              <a:t>pueden</a:t>
            </a:r>
            <a:r>
              <a:rPr lang="en-US" dirty="0"/>
              <a:t> </a:t>
            </a:r>
            <a:r>
              <a:rPr lang="en-US" dirty="0" err="1"/>
              <a:t>ser</a:t>
            </a:r>
            <a:r>
              <a:rPr lang="en-US" dirty="0"/>
              <a:t> la </a:t>
            </a:r>
            <a:r>
              <a:rPr lang="en-US" dirty="0" err="1"/>
              <a:t>misma</a:t>
            </a:r>
            <a:r>
              <a:rPr lang="en-US" dirty="0"/>
              <a:t> </a:t>
            </a:r>
            <a:r>
              <a:rPr lang="en-US" dirty="0" err="1"/>
              <a:t>entidad</a:t>
            </a:r>
            <a:r>
              <a:rPr lang="en-US" dirty="0"/>
              <a:t>, y en </a:t>
            </a:r>
            <a:r>
              <a:rPr lang="en-US" dirty="0" err="1"/>
              <a:t>otros</a:t>
            </a:r>
            <a:r>
              <a:rPr lang="en-US" dirty="0"/>
              <a:t> </a:t>
            </a:r>
            <a:r>
              <a:rPr lang="en-US" dirty="0" err="1"/>
              <a:t>casos</a:t>
            </a:r>
            <a:r>
              <a:rPr lang="en-US" dirty="0"/>
              <a:t> </a:t>
            </a:r>
            <a:r>
              <a:rPr lang="en-US" dirty="0" err="1"/>
              <a:t>puede</a:t>
            </a:r>
            <a:r>
              <a:rPr lang="en-US" dirty="0"/>
              <a:t> </a:t>
            </a:r>
            <a:r>
              <a:rPr lang="en-US" dirty="0" err="1"/>
              <a:t>haber</a:t>
            </a:r>
            <a:r>
              <a:rPr lang="en-US" dirty="0"/>
              <a:t> </a:t>
            </a:r>
            <a:r>
              <a:rPr lang="en-US" dirty="0" err="1"/>
              <a:t>una</a:t>
            </a:r>
            <a:r>
              <a:rPr lang="en-US" dirty="0"/>
              <a:t> </a:t>
            </a:r>
            <a:r>
              <a:rPr lang="en-US" dirty="0" err="1"/>
              <a:t>cadena</a:t>
            </a:r>
            <a:r>
              <a:rPr lang="en-US" dirty="0"/>
              <a:t> </a:t>
            </a:r>
            <a:r>
              <a:rPr lang="en-US" dirty="0" err="1"/>
              <a:t>completa</a:t>
            </a:r>
            <a:r>
              <a:rPr lang="en-US" dirty="0"/>
              <a:t> (con </a:t>
            </a:r>
            <a:r>
              <a:rPr lang="en-US" dirty="0" err="1"/>
              <a:t>diferentes</a:t>
            </a:r>
            <a:r>
              <a:rPr lang="en-US" dirty="0"/>
              <a:t> </a:t>
            </a:r>
            <a:r>
              <a:rPr lang="en-US" dirty="0" err="1"/>
              <a:t>capas</a:t>
            </a:r>
            <a:r>
              <a:rPr lang="en-US" dirty="0"/>
              <a:t>) de </a:t>
            </a:r>
            <a:r>
              <a:rPr lang="en-US" dirty="0" err="1"/>
              <a:t>clientes</a:t>
            </a:r>
            <a:r>
              <a:rPr lang="en-US" dirty="0"/>
              <a:t> y </a:t>
            </a:r>
            <a:r>
              <a:rPr lang="en-US" dirty="0" err="1"/>
              <a:t>usuarios</a:t>
            </a:r>
            <a:r>
              <a:rPr lang="en-US" dirty="0"/>
              <a:t>. </a:t>
            </a:r>
            <a:r>
              <a:rPr lang="en-US" dirty="0" err="1"/>
              <a:t>Por</a:t>
            </a:r>
            <a:r>
              <a:rPr lang="en-US" dirty="0"/>
              <a:t> </a:t>
            </a:r>
            <a:r>
              <a:rPr lang="en-US" dirty="0" err="1"/>
              <a:t>ejemplo</a:t>
            </a:r>
            <a:r>
              <a:rPr lang="en-US" dirty="0"/>
              <a:t>, un </a:t>
            </a:r>
            <a:r>
              <a:rPr lang="en-US" dirty="0" err="1"/>
              <a:t>libro</a:t>
            </a:r>
            <a:r>
              <a:rPr lang="en-US" dirty="0"/>
              <a:t> de </a:t>
            </a:r>
            <a:r>
              <a:rPr lang="en-US" dirty="0" err="1"/>
              <a:t>texto</a:t>
            </a:r>
            <a:r>
              <a:rPr lang="en-US" dirty="0"/>
              <a:t> </a:t>
            </a:r>
            <a:r>
              <a:rPr lang="en-US" dirty="0" err="1"/>
              <a:t>producido</a:t>
            </a:r>
            <a:r>
              <a:rPr lang="en-US" dirty="0"/>
              <a:t> </a:t>
            </a:r>
            <a:r>
              <a:rPr lang="en-US" dirty="0" err="1"/>
              <a:t>por</a:t>
            </a:r>
            <a:r>
              <a:rPr lang="en-US" dirty="0"/>
              <a:t> un </a:t>
            </a:r>
            <a:r>
              <a:rPr lang="en-US" dirty="0" err="1"/>
              <a:t>proyecto</a:t>
            </a:r>
            <a:r>
              <a:rPr lang="en-US" dirty="0"/>
              <a:t> </a:t>
            </a:r>
            <a:r>
              <a:rPr lang="en-US" dirty="0" err="1"/>
              <a:t>dirigido</a:t>
            </a:r>
            <a:r>
              <a:rPr lang="en-US" dirty="0"/>
              <a:t> </a:t>
            </a:r>
            <a:r>
              <a:rPr lang="en-US" dirty="0" err="1"/>
              <a:t>por</a:t>
            </a:r>
            <a:r>
              <a:rPr lang="en-US" dirty="0"/>
              <a:t> un editor </a:t>
            </a:r>
            <a:r>
              <a:rPr lang="en-US" dirty="0" err="1"/>
              <a:t>es</a:t>
            </a:r>
            <a:r>
              <a:rPr lang="en-US" dirty="0"/>
              <a:t> </a:t>
            </a:r>
            <a:r>
              <a:rPr lang="en-US" dirty="0" err="1"/>
              <a:t>recomendado</a:t>
            </a:r>
            <a:r>
              <a:rPr lang="en-US" dirty="0"/>
              <a:t> </a:t>
            </a:r>
            <a:r>
              <a:rPr lang="en-US" dirty="0" err="1"/>
              <a:t>por</a:t>
            </a:r>
            <a:r>
              <a:rPr lang="en-US" dirty="0"/>
              <a:t> </a:t>
            </a:r>
            <a:r>
              <a:rPr lang="en-US" dirty="0" err="1"/>
              <a:t>instructores</a:t>
            </a:r>
            <a:r>
              <a:rPr lang="en-US" dirty="0"/>
              <a:t>, </a:t>
            </a:r>
            <a:r>
              <a:rPr lang="en-US" dirty="0" err="1"/>
              <a:t>comprado</a:t>
            </a:r>
            <a:r>
              <a:rPr lang="en-US" dirty="0"/>
              <a:t> </a:t>
            </a:r>
            <a:r>
              <a:rPr lang="en-US" dirty="0" err="1"/>
              <a:t>por</a:t>
            </a:r>
            <a:r>
              <a:rPr lang="en-US" dirty="0"/>
              <a:t> </a:t>
            </a:r>
            <a:r>
              <a:rPr lang="en-US" dirty="0" err="1"/>
              <a:t>librerías</a:t>
            </a:r>
            <a:r>
              <a:rPr lang="en-US" dirty="0"/>
              <a:t> y </a:t>
            </a:r>
            <a:r>
              <a:rPr lang="en-US" dirty="0" err="1"/>
              <a:t>utilizado</a:t>
            </a:r>
            <a:r>
              <a:rPr lang="en-US" dirty="0"/>
              <a:t> </a:t>
            </a:r>
            <a:r>
              <a:rPr lang="en-US" dirty="0" err="1"/>
              <a:t>por</a:t>
            </a:r>
            <a:r>
              <a:rPr lang="en-US" dirty="0"/>
              <a:t> los </a:t>
            </a:r>
            <a:r>
              <a:rPr lang="en-US" dirty="0" err="1"/>
              <a:t>estudiantes</a:t>
            </a:r>
            <a:r>
              <a:rPr lang="en-US" dirty="0" smtClean="0"/>
              <a:t>.</a:t>
            </a:r>
          </a:p>
          <a:p>
            <a:pPr marL="0" indent="0">
              <a:spcBef>
                <a:spcPts val="0"/>
              </a:spcBef>
              <a:buClr>
                <a:schemeClr val="accent2"/>
              </a:buClr>
              <a:buNone/>
            </a:pPr>
            <a:r>
              <a:rPr lang="en-US" dirty="0" smtClean="0"/>
              <a:t>• </a:t>
            </a:r>
            <a:r>
              <a:rPr lang="en-US" dirty="0" err="1"/>
              <a:t>Patrocinador</a:t>
            </a:r>
            <a:r>
              <a:rPr lang="en-US" dirty="0"/>
              <a:t> de </a:t>
            </a:r>
            <a:r>
              <a:rPr lang="en-US" dirty="0" err="1"/>
              <a:t>proyecto</a:t>
            </a:r>
            <a:r>
              <a:rPr lang="en-US" dirty="0"/>
              <a:t>. Este </a:t>
            </a:r>
            <a:r>
              <a:rPr lang="en-US" dirty="0" err="1"/>
              <a:t>es</a:t>
            </a:r>
            <a:r>
              <a:rPr lang="en-US" dirty="0"/>
              <a:t> el </a:t>
            </a:r>
            <a:r>
              <a:rPr lang="en-US" dirty="0" err="1"/>
              <a:t>individuo</a:t>
            </a:r>
            <a:r>
              <a:rPr lang="en-US" dirty="0"/>
              <a:t> o </a:t>
            </a:r>
            <a:r>
              <a:rPr lang="en-US" dirty="0" err="1"/>
              <a:t>grupo</a:t>
            </a:r>
            <a:r>
              <a:rPr lang="en-US" dirty="0"/>
              <a:t> </a:t>
            </a:r>
            <a:r>
              <a:rPr lang="en-US" dirty="0" err="1"/>
              <a:t>que</a:t>
            </a:r>
            <a:r>
              <a:rPr lang="en-US" dirty="0"/>
              <a:t> </a:t>
            </a:r>
            <a:r>
              <a:rPr lang="en-US" dirty="0" err="1"/>
              <a:t>proporciona</a:t>
            </a:r>
            <a:r>
              <a:rPr lang="en-US" dirty="0"/>
              <a:t> </a:t>
            </a:r>
            <a:r>
              <a:rPr lang="en-US" dirty="0" err="1"/>
              <a:t>recursos</a:t>
            </a:r>
            <a:r>
              <a:rPr lang="en-US" dirty="0"/>
              <a:t> </a:t>
            </a:r>
            <a:r>
              <a:rPr lang="en-US" dirty="0" err="1"/>
              <a:t>financieros</a:t>
            </a:r>
            <a:r>
              <a:rPr lang="en-US" dirty="0"/>
              <a:t> para el </a:t>
            </a:r>
            <a:r>
              <a:rPr lang="en-US" dirty="0" err="1"/>
              <a:t>proyecto</a:t>
            </a:r>
            <a:r>
              <a:rPr lang="en-US" dirty="0"/>
              <a:t>. Un </a:t>
            </a:r>
            <a:r>
              <a:rPr lang="en-US" dirty="0" err="1"/>
              <a:t>patrocinador</a:t>
            </a:r>
            <a:r>
              <a:rPr lang="en-US" dirty="0"/>
              <a:t> </a:t>
            </a:r>
            <a:r>
              <a:rPr lang="en-US" dirty="0" err="1"/>
              <a:t>tiene</a:t>
            </a:r>
            <a:r>
              <a:rPr lang="en-US" dirty="0"/>
              <a:t> </a:t>
            </a:r>
            <a:r>
              <a:rPr lang="en-US" dirty="0" err="1"/>
              <a:t>una</a:t>
            </a:r>
            <a:r>
              <a:rPr lang="en-US" dirty="0"/>
              <a:t> </a:t>
            </a:r>
            <a:r>
              <a:rPr lang="en-US" dirty="0" err="1"/>
              <a:t>participación</a:t>
            </a:r>
            <a:r>
              <a:rPr lang="en-US" dirty="0"/>
              <a:t> </a:t>
            </a:r>
            <a:r>
              <a:rPr lang="en-US" dirty="0" err="1"/>
              <a:t>importante</a:t>
            </a:r>
            <a:r>
              <a:rPr lang="en-US" dirty="0"/>
              <a:t> en el </a:t>
            </a:r>
            <a:r>
              <a:rPr lang="en-US" dirty="0" err="1"/>
              <a:t>proyecto</a:t>
            </a:r>
            <a:r>
              <a:rPr lang="en-US" dirty="0"/>
              <a:t> y </a:t>
            </a:r>
            <a:r>
              <a:rPr lang="en-US" dirty="0" err="1"/>
              <a:t>puede</a:t>
            </a:r>
            <a:r>
              <a:rPr lang="en-US" dirty="0"/>
              <a:t> </a:t>
            </a:r>
            <a:r>
              <a:rPr lang="en-US" dirty="0" err="1"/>
              <a:t>desempeñar</a:t>
            </a:r>
            <a:r>
              <a:rPr lang="en-US" dirty="0"/>
              <a:t> un </a:t>
            </a:r>
            <a:r>
              <a:rPr lang="en-US" dirty="0" err="1"/>
              <a:t>papel</a:t>
            </a:r>
            <a:r>
              <a:rPr lang="en-US" dirty="0"/>
              <a:t> </a:t>
            </a:r>
            <a:r>
              <a:rPr lang="en-US" dirty="0" err="1"/>
              <a:t>activo</a:t>
            </a:r>
            <a:r>
              <a:rPr lang="en-US" dirty="0"/>
              <a:t> en el </a:t>
            </a:r>
            <a:r>
              <a:rPr lang="en-US" dirty="0" err="1"/>
              <a:t>equipo</a:t>
            </a:r>
            <a:r>
              <a:rPr lang="en-US" dirty="0"/>
              <a:t> del </a:t>
            </a:r>
            <a:r>
              <a:rPr lang="en-US" dirty="0" err="1"/>
              <a:t>proyecto</a:t>
            </a:r>
            <a:r>
              <a:rPr lang="en-US" dirty="0"/>
              <a:t> de </a:t>
            </a:r>
            <a:r>
              <a:rPr lang="en-US" dirty="0" err="1"/>
              <a:t>vez</a:t>
            </a:r>
            <a:r>
              <a:rPr lang="en-US" dirty="0"/>
              <a:t> en </a:t>
            </a:r>
            <a:r>
              <a:rPr lang="en-US" dirty="0" err="1"/>
              <a:t>cuando</a:t>
            </a:r>
            <a:r>
              <a:rPr lang="en-US" dirty="0"/>
              <a:t>. Las </a:t>
            </a:r>
            <a:r>
              <a:rPr lang="en-US" dirty="0" err="1"/>
              <a:t>siguientes</a:t>
            </a:r>
            <a:r>
              <a:rPr lang="en-US" dirty="0"/>
              <a:t> son </a:t>
            </a:r>
            <a:r>
              <a:rPr lang="en-US" dirty="0" err="1"/>
              <a:t>algunas</a:t>
            </a:r>
            <a:r>
              <a:rPr lang="en-US" dirty="0"/>
              <a:t> de </a:t>
            </a:r>
            <a:r>
              <a:rPr lang="en-US" dirty="0" err="1"/>
              <a:t>las</a:t>
            </a:r>
            <a:r>
              <a:rPr lang="en-US" dirty="0"/>
              <a:t> </a:t>
            </a:r>
            <a:r>
              <a:rPr lang="en-US" dirty="0" err="1" smtClean="0"/>
              <a:t>funciones</a:t>
            </a:r>
            <a:r>
              <a:rPr lang="en-US" dirty="0" smtClean="0"/>
              <a:t>:</a:t>
            </a:r>
          </a:p>
          <a:p>
            <a:pPr marL="384048" lvl="2" indent="0">
              <a:spcBef>
                <a:spcPts val="0"/>
              </a:spcBef>
              <a:buClr>
                <a:schemeClr val="accent2"/>
              </a:buClr>
              <a:buNone/>
            </a:pPr>
            <a:r>
              <a:rPr lang="en-US" sz="2000" dirty="0" smtClean="0"/>
              <a:t>• </a:t>
            </a:r>
            <a:r>
              <a:rPr lang="en-US" sz="2000" dirty="0"/>
              <a:t>El </a:t>
            </a:r>
            <a:r>
              <a:rPr lang="en-US" sz="2000" dirty="0" err="1"/>
              <a:t>patrocinador</a:t>
            </a:r>
            <a:r>
              <a:rPr lang="en-US" sz="2000" dirty="0"/>
              <a:t> </a:t>
            </a:r>
            <a:r>
              <a:rPr lang="en-US" sz="2000" dirty="0" err="1"/>
              <a:t>defiende</a:t>
            </a:r>
            <a:r>
              <a:rPr lang="en-US" sz="2000" dirty="0"/>
              <a:t> el </a:t>
            </a:r>
            <a:r>
              <a:rPr lang="en-US" sz="2000" dirty="0" err="1"/>
              <a:t>proyecto</a:t>
            </a:r>
            <a:r>
              <a:rPr lang="en-US" sz="2000" dirty="0"/>
              <a:t> </a:t>
            </a:r>
            <a:r>
              <a:rPr lang="en-US" sz="2000" dirty="0" err="1"/>
              <a:t>cuando</a:t>
            </a:r>
            <a:r>
              <a:rPr lang="en-US" sz="2000" dirty="0"/>
              <a:t> se </a:t>
            </a:r>
            <a:r>
              <a:rPr lang="en-US" sz="2000" dirty="0" err="1"/>
              <a:t>concibe</a:t>
            </a:r>
            <a:r>
              <a:rPr lang="en-US" sz="2000" dirty="0"/>
              <a:t>. </a:t>
            </a:r>
            <a:r>
              <a:rPr lang="en-US" sz="2000" dirty="0" err="1"/>
              <a:t>Esto</a:t>
            </a:r>
            <a:r>
              <a:rPr lang="en-US" sz="2000" dirty="0"/>
              <a:t> </a:t>
            </a:r>
            <a:r>
              <a:rPr lang="en-US" sz="2000" dirty="0" err="1"/>
              <a:t>incluye</a:t>
            </a:r>
            <a:r>
              <a:rPr lang="en-US" sz="2000" dirty="0"/>
              <a:t> </a:t>
            </a:r>
            <a:r>
              <a:rPr lang="en-US" sz="2000" dirty="0" err="1"/>
              <a:t>reunir</a:t>
            </a:r>
            <a:r>
              <a:rPr lang="en-US" sz="2000" dirty="0"/>
              <a:t> </a:t>
            </a:r>
            <a:r>
              <a:rPr lang="en-US" sz="2000" dirty="0" err="1"/>
              <a:t>apoyo</a:t>
            </a:r>
            <a:r>
              <a:rPr lang="en-US" sz="2000" dirty="0"/>
              <a:t> para el </a:t>
            </a:r>
            <a:r>
              <a:rPr lang="en-US" sz="2000" dirty="0" err="1"/>
              <a:t>proyecto</a:t>
            </a:r>
            <a:r>
              <a:rPr lang="en-US" sz="2000" dirty="0"/>
              <a:t> </a:t>
            </a:r>
            <a:r>
              <a:rPr lang="en-US" sz="2000" dirty="0" err="1"/>
              <a:t>mediante</a:t>
            </a:r>
            <a:r>
              <a:rPr lang="en-US" sz="2000" dirty="0"/>
              <a:t> la </a:t>
            </a:r>
            <a:r>
              <a:rPr lang="en-US" sz="2000" dirty="0" err="1"/>
              <a:t>realización</a:t>
            </a:r>
            <a:r>
              <a:rPr lang="en-US" sz="2000" dirty="0"/>
              <a:t> de </a:t>
            </a:r>
            <a:r>
              <a:rPr lang="en-US" sz="2000" dirty="0" err="1"/>
              <a:t>acciones</a:t>
            </a:r>
            <a:r>
              <a:rPr lang="en-US" sz="2000" dirty="0"/>
              <a:t> tales </a:t>
            </a:r>
            <a:r>
              <a:rPr lang="en-US" sz="2000" dirty="0" err="1"/>
              <a:t>como</a:t>
            </a:r>
            <a:r>
              <a:rPr lang="en-US" sz="2000" dirty="0"/>
              <a:t> </a:t>
            </a:r>
            <a:r>
              <a:rPr lang="en-US" sz="2000" dirty="0" err="1"/>
              <a:t>actuar</a:t>
            </a:r>
            <a:r>
              <a:rPr lang="en-US" sz="2000" dirty="0"/>
              <a:t> </a:t>
            </a:r>
            <a:r>
              <a:rPr lang="en-US" sz="2000" dirty="0" err="1"/>
              <a:t>como</a:t>
            </a:r>
            <a:r>
              <a:rPr lang="en-US" sz="2000" dirty="0"/>
              <a:t> el </a:t>
            </a:r>
            <a:r>
              <a:rPr lang="en-US" sz="2000" dirty="0" err="1"/>
              <a:t>portavoz</a:t>
            </a:r>
            <a:r>
              <a:rPr lang="en-US" sz="2000" dirty="0"/>
              <a:t> del </a:t>
            </a:r>
            <a:r>
              <a:rPr lang="en-US" sz="2000" dirty="0" err="1"/>
              <a:t>proyecto</a:t>
            </a:r>
            <a:r>
              <a:rPr lang="en-US" sz="2000" dirty="0"/>
              <a:t> para la </a:t>
            </a:r>
            <a:r>
              <a:rPr lang="en-US" sz="2000" dirty="0" err="1"/>
              <a:t>gestión</a:t>
            </a:r>
            <a:r>
              <a:rPr lang="en-US" sz="2000" dirty="0"/>
              <a:t> de </a:t>
            </a:r>
            <a:r>
              <a:rPr lang="en-US" sz="2000" dirty="0" err="1"/>
              <a:t>nivel</a:t>
            </a:r>
            <a:r>
              <a:rPr lang="en-US" sz="2000" dirty="0"/>
              <a:t> superior y </a:t>
            </a:r>
            <a:r>
              <a:rPr lang="en-US" sz="2000" dirty="0" err="1"/>
              <a:t>explicando</a:t>
            </a:r>
            <a:r>
              <a:rPr lang="en-US" sz="2000" dirty="0"/>
              <a:t> los </a:t>
            </a:r>
            <a:r>
              <a:rPr lang="en-US" sz="2000" dirty="0" err="1"/>
              <a:t>beneficios</a:t>
            </a:r>
            <a:r>
              <a:rPr lang="en-US" sz="2000" dirty="0"/>
              <a:t> del </a:t>
            </a:r>
            <a:r>
              <a:rPr lang="en-US" sz="2000" dirty="0" err="1"/>
              <a:t>proyecto</a:t>
            </a:r>
            <a:r>
              <a:rPr lang="en-US" sz="2000" dirty="0" smtClean="0"/>
              <a:t>.</a:t>
            </a:r>
          </a:p>
          <a:p>
            <a:pPr marL="384048" lvl="2" indent="0">
              <a:spcBef>
                <a:spcPts val="0"/>
              </a:spcBef>
              <a:buClr>
                <a:schemeClr val="accent2"/>
              </a:buClr>
              <a:buNone/>
            </a:pPr>
            <a:r>
              <a:rPr lang="en-US" sz="2000" dirty="0" smtClean="0"/>
              <a:t>• </a:t>
            </a:r>
            <a:r>
              <a:rPr lang="en-US" sz="2000" dirty="0"/>
              <a:t>El </a:t>
            </a:r>
            <a:r>
              <a:rPr lang="en-US" sz="2000" dirty="0" err="1"/>
              <a:t>patrocinador</a:t>
            </a:r>
            <a:r>
              <a:rPr lang="en-US" sz="2000" dirty="0"/>
              <a:t> dirige el </a:t>
            </a:r>
            <a:r>
              <a:rPr lang="en-US" sz="2000" dirty="0" err="1"/>
              <a:t>proyecto</a:t>
            </a:r>
            <a:r>
              <a:rPr lang="en-US" sz="2000" dirty="0"/>
              <a:t> a </a:t>
            </a:r>
            <a:r>
              <a:rPr lang="en-US" sz="2000" dirty="0" err="1"/>
              <a:t>través</a:t>
            </a:r>
            <a:r>
              <a:rPr lang="en-US" sz="2000" dirty="0"/>
              <a:t> del </a:t>
            </a:r>
            <a:r>
              <a:rPr lang="en-US" sz="2000" dirty="0" err="1"/>
              <a:t>proceso</a:t>
            </a:r>
            <a:r>
              <a:rPr lang="en-US" sz="2000" dirty="0"/>
              <a:t> de </a:t>
            </a:r>
            <a:r>
              <a:rPr lang="en-US" sz="2000" dirty="0" err="1"/>
              <a:t>selección</a:t>
            </a:r>
            <a:r>
              <a:rPr lang="en-US" sz="2000" dirty="0"/>
              <a:t> hasta </a:t>
            </a:r>
            <a:r>
              <a:rPr lang="en-US" sz="2000" dirty="0" err="1"/>
              <a:t>que</a:t>
            </a:r>
            <a:r>
              <a:rPr lang="en-US" sz="2000" dirty="0"/>
              <a:t> </a:t>
            </a:r>
            <a:r>
              <a:rPr lang="en-US" sz="2000" dirty="0" err="1"/>
              <a:t>finalmente</a:t>
            </a:r>
            <a:r>
              <a:rPr lang="en-US" sz="2000" dirty="0"/>
              <a:t> se </a:t>
            </a:r>
            <a:r>
              <a:rPr lang="en-US" sz="2000" dirty="0" err="1"/>
              <a:t>autorice</a:t>
            </a:r>
            <a:r>
              <a:rPr lang="en-US" sz="2000" dirty="0"/>
              <a:t> el </a:t>
            </a:r>
            <a:r>
              <a:rPr lang="en-US" sz="2000" dirty="0" err="1"/>
              <a:t>proyecto</a:t>
            </a:r>
            <a:r>
              <a:rPr lang="en-US" sz="2000" dirty="0"/>
              <a:t>, </a:t>
            </a:r>
            <a:r>
              <a:rPr lang="en-US" sz="2000" dirty="0" err="1"/>
              <a:t>momento</a:t>
            </a:r>
            <a:r>
              <a:rPr lang="en-US" sz="2000" dirty="0"/>
              <a:t> en el </a:t>
            </a:r>
            <a:r>
              <a:rPr lang="en-US" sz="2000" dirty="0" err="1"/>
              <a:t>cual</a:t>
            </a:r>
            <a:r>
              <a:rPr lang="en-US" sz="2000" dirty="0"/>
              <a:t> el </a:t>
            </a:r>
            <a:r>
              <a:rPr lang="en-US" sz="2000" dirty="0" err="1"/>
              <a:t>rol</a:t>
            </a:r>
            <a:r>
              <a:rPr lang="en-US" sz="2000" dirty="0"/>
              <a:t> de </a:t>
            </a:r>
            <a:r>
              <a:rPr lang="en-US" sz="2000" dirty="0" err="1"/>
              <a:t>liderazgo</a:t>
            </a:r>
            <a:r>
              <a:rPr lang="en-US" sz="2000" dirty="0"/>
              <a:t> </a:t>
            </a:r>
            <a:r>
              <a:rPr lang="en-US" sz="2000" dirty="0" err="1"/>
              <a:t>va</a:t>
            </a:r>
            <a:r>
              <a:rPr lang="en-US" sz="2000" dirty="0"/>
              <a:t> al </a:t>
            </a:r>
            <a:r>
              <a:rPr lang="en-US" sz="2000" dirty="0" err="1"/>
              <a:t>gerente</a:t>
            </a:r>
            <a:r>
              <a:rPr lang="en-US" sz="2000" dirty="0"/>
              <a:t> del </a:t>
            </a:r>
            <a:r>
              <a:rPr lang="en-US" sz="2000" dirty="0" err="1"/>
              <a:t>proyecto</a:t>
            </a:r>
            <a:r>
              <a:rPr lang="en-US" sz="2000" dirty="0" smtClean="0"/>
              <a:t>.</a:t>
            </a:r>
          </a:p>
        </p:txBody>
      </p:sp>
    </p:spTree>
    <p:extLst>
      <p:ext uri="{BB962C8B-B14F-4D97-AF65-F5344CB8AC3E}">
        <p14:creationId xmlns:p14="http://schemas.microsoft.com/office/powerpoint/2010/main" val="15998824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73</a:t>
            </a:fld>
            <a:endParaRPr lang="en-US" sz="1600"/>
          </a:p>
        </p:txBody>
      </p:sp>
      <p:sp>
        <p:nvSpPr>
          <p:cNvPr id="4" name="Marcador de contenido 3"/>
          <p:cNvSpPr>
            <a:spLocks noGrp="1"/>
          </p:cNvSpPr>
          <p:nvPr>
            <p:ph idx="1"/>
          </p:nvPr>
        </p:nvSpPr>
        <p:spPr>
          <a:xfrm>
            <a:off x="1097280" y="2390274"/>
            <a:ext cx="10058400" cy="3478820"/>
          </a:xfrm>
        </p:spPr>
        <p:txBody>
          <a:bodyPr>
            <a:normAutofit/>
          </a:bodyPr>
          <a:lstStyle/>
          <a:p>
            <a:pPr>
              <a:buClr>
                <a:schemeClr val="accent2"/>
              </a:buClr>
              <a:buFont typeface="Wingdings" charset="2"/>
              <a:buChar char="v"/>
            </a:pPr>
            <a:r>
              <a:rPr lang="en-US" sz="2400" dirty="0"/>
              <a:t>L</a:t>
            </a:r>
            <a:r>
              <a:rPr lang="en-US" sz="2400" dirty="0" smtClean="0"/>
              <a:t>as </a:t>
            </a:r>
            <a:r>
              <a:rPr lang="en-US" sz="2400" dirty="0" err="1"/>
              <a:t>partes</a:t>
            </a:r>
            <a:r>
              <a:rPr lang="en-US" sz="2400" dirty="0"/>
              <a:t> </a:t>
            </a:r>
            <a:r>
              <a:rPr lang="en-US" sz="2400" dirty="0" err="1"/>
              <a:t>interesadas</a:t>
            </a:r>
            <a:r>
              <a:rPr lang="en-US" sz="2400" dirty="0"/>
              <a:t> no solo se </a:t>
            </a:r>
            <a:r>
              <a:rPr lang="en-US" sz="2400" dirty="0" err="1"/>
              <a:t>ven</a:t>
            </a:r>
            <a:r>
              <a:rPr lang="en-US" sz="2400" dirty="0"/>
              <a:t> </a:t>
            </a:r>
            <a:r>
              <a:rPr lang="en-US" sz="2400" dirty="0" err="1"/>
              <a:t>afectadas</a:t>
            </a:r>
            <a:r>
              <a:rPr lang="en-US" sz="2400" dirty="0"/>
              <a:t> </a:t>
            </a:r>
            <a:r>
              <a:rPr lang="en-US" sz="2400" dirty="0" err="1"/>
              <a:t>positiva</a:t>
            </a:r>
            <a:r>
              <a:rPr lang="en-US" sz="2400" dirty="0"/>
              <a:t> y </a:t>
            </a:r>
            <a:r>
              <a:rPr lang="en-US" sz="2400" dirty="0" err="1"/>
              <a:t>negativamente</a:t>
            </a:r>
            <a:r>
              <a:rPr lang="en-US" sz="2400" dirty="0"/>
              <a:t> </a:t>
            </a:r>
            <a:r>
              <a:rPr lang="en-US" sz="2400" dirty="0" err="1"/>
              <a:t>por</a:t>
            </a:r>
            <a:r>
              <a:rPr lang="en-US" sz="2400" dirty="0"/>
              <a:t> el </a:t>
            </a:r>
            <a:r>
              <a:rPr lang="en-US" sz="2400" dirty="0" err="1"/>
              <a:t>proyecto</a:t>
            </a:r>
            <a:r>
              <a:rPr lang="en-US" sz="2400" dirty="0"/>
              <a:t>, </a:t>
            </a:r>
            <a:r>
              <a:rPr lang="en-US" sz="2400" dirty="0" err="1"/>
              <a:t>sino</a:t>
            </a:r>
            <a:r>
              <a:rPr lang="en-US" sz="2400" dirty="0"/>
              <a:t> </a:t>
            </a:r>
            <a:r>
              <a:rPr lang="en-US" sz="2400" dirty="0" err="1"/>
              <a:t>que</a:t>
            </a:r>
            <a:r>
              <a:rPr lang="en-US" sz="2400" dirty="0"/>
              <a:t> el </a:t>
            </a:r>
            <a:r>
              <a:rPr lang="en-US" sz="2400" dirty="0" err="1"/>
              <a:t>proyecto</a:t>
            </a:r>
            <a:r>
              <a:rPr lang="en-US" sz="2400" dirty="0"/>
              <a:t> </a:t>
            </a:r>
            <a:r>
              <a:rPr lang="en-US" sz="2400" dirty="0" err="1"/>
              <a:t>también</a:t>
            </a:r>
            <a:r>
              <a:rPr lang="en-US" sz="2400" dirty="0"/>
              <a:t> </a:t>
            </a:r>
            <a:r>
              <a:rPr lang="en-US" sz="2400" dirty="0" err="1"/>
              <a:t>puede</a:t>
            </a:r>
            <a:r>
              <a:rPr lang="en-US" sz="2400" dirty="0"/>
              <a:t> </a:t>
            </a:r>
            <a:r>
              <a:rPr lang="en-US" sz="2400" dirty="0" err="1"/>
              <a:t>ser</a:t>
            </a:r>
            <a:r>
              <a:rPr lang="en-US" sz="2400" dirty="0"/>
              <a:t> </a:t>
            </a:r>
            <a:r>
              <a:rPr lang="en-US" sz="2400" dirty="0" err="1"/>
              <a:t>impactado</a:t>
            </a:r>
            <a:r>
              <a:rPr lang="en-US" sz="2400" dirty="0"/>
              <a:t> </a:t>
            </a:r>
            <a:r>
              <a:rPr lang="en-US" sz="2400" dirty="0" err="1"/>
              <a:t>positiva</a:t>
            </a:r>
            <a:r>
              <a:rPr lang="en-US" sz="2400" dirty="0"/>
              <a:t> o </a:t>
            </a:r>
            <a:r>
              <a:rPr lang="en-US" sz="2400" dirty="0" err="1"/>
              <a:t>negativamente</a:t>
            </a:r>
            <a:r>
              <a:rPr lang="en-US" sz="2400" dirty="0"/>
              <a:t> </a:t>
            </a:r>
            <a:r>
              <a:rPr lang="en-US" sz="2400" dirty="0" err="1"/>
              <a:t>por</a:t>
            </a:r>
            <a:r>
              <a:rPr lang="en-US" sz="2400" dirty="0"/>
              <a:t> </a:t>
            </a:r>
            <a:r>
              <a:rPr lang="en-US" sz="2400" dirty="0" err="1"/>
              <a:t>ellos</a:t>
            </a:r>
            <a:r>
              <a:rPr lang="en-US" sz="2400" dirty="0"/>
              <a:t>. </a:t>
            </a:r>
            <a:endParaRPr lang="en-US" sz="2400" dirty="0" smtClean="0"/>
          </a:p>
          <a:p>
            <a:pPr>
              <a:buClr>
                <a:schemeClr val="accent2"/>
              </a:buClr>
              <a:buFont typeface="Wingdings" charset="2"/>
              <a:buChar char="v"/>
            </a:pPr>
            <a:r>
              <a:rPr lang="en-US" sz="2400" dirty="0" err="1" smtClean="0"/>
              <a:t>Es</a:t>
            </a:r>
            <a:r>
              <a:rPr lang="en-US" sz="2400" dirty="0" smtClean="0"/>
              <a:t> </a:t>
            </a:r>
            <a:r>
              <a:rPr lang="en-US" sz="2400" dirty="0"/>
              <a:t>fundamental para el </a:t>
            </a:r>
            <a:r>
              <a:rPr lang="en-US" sz="2400" dirty="0" err="1"/>
              <a:t>éxito</a:t>
            </a:r>
            <a:r>
              <a:rPr lang="en-US" sz="2400" dirty="0"/>
              <a:t> del </a:t>
            </a:r>
            <a:r>
              <a:rPr lang="en-US" sz="2400" dirty="0" err="1"/>
              <a:t>proyecto</a:t>
            </a:r>
            <a:r>
              <a:rPr lang="en-US" sz="2400" dirty="0"/>
              <a:t> </a:t>
            </a:r>
            <a:r>
              <a:rPr lang="en-US" sz="2400" dirty="0" err="1"/>
              <a:t>que</a:t>
            </a:r>
            <a:r>
              <a:rPr lang="en-US" sz="2400" dirty="0"/>
              <a:t> </a:t>
            </a:r>
            <a:r>
              <a:rPr lang="en-US" sz="2400" dirty="0" err="1"/>
              <a:t>usted</a:t>
            </a:r>
            <a:r>
              <a:rPr lang="en-US" sz="2400" dirty="0"/>
              <a:t> </a:t>
            </a:r>
            <a:r>
              <a:rPr lang="en-US" sz="2400" dirty="0" err="1"/>
              <a:t>identifique</a:t>
            </a:r>
            <a:r>
              <a:rPr lang="en-US" sz="2400" dirty="0"/>
              <a:t> </a:t>
            </a:r>
            <a:r>
              <a:rPr lang="en-US" sz="2400" dirty="0" err="1"/>
              <a:t>partes</a:t>
            </a:r>
            <a:r>
              <a:rPr lang="en-US" sz="2400" dirty="0"/>
              <a:t> </a:t>
            </a:r>
            <a:r>
              <a:rPr lang="en-US" sz="2400" dirty="0" err="1"/>
              <a:t>interesadas</a:t>
            </a:r>
            <a:r>
              <a:rPr lang="en-US" sz="2400" dirty="0"/>
              <a:t> </a:t>
            </a:r>
            <a:r>
              <a:rPr lang="en-US" sz="2400" dirty="0" err="1"/>
              <a:t>positivas</a:t>
            </a:r>
            <a:r>
              <a:rPr lang="en-US" sz="2400" dirty="0"/>
              <a:t>, </a:t>
            </a:r>
            <a:r>
              <a:rPr lang="en-US" sz="2400" dirty="0" err="1"/>
              <a:t>negativas</a:t>
            </a:r>
            <a:r>
              <a:rPr lang="en-US" sz="2400" dirty="0"/>
              <a:t> y de </a:t>
            </a:r>
            <a:r>
              <a:rPr lang="en-US" sz="2400" dirty="0" err="1"/>
              <a:t>otro</a:t>
            </a:r>
            <a:r>
              <a:rPr lang="en-US" sz="2400" dirty="0"/>
              <a:t> </a:t>
            </a:r>
            <a:r>
              <a:rPr lang="en-US" sz="2400" dirty="0" err="1"/>
              <a:t>tipo</a:t>
            </a:r>
            <a:r>
              <a:rPr lang="en-US" sz="2400" dirty="0"/>
              <a:t> al principio del </a:t>
            </a:r>
            <a:r>
              <a:rPr lang="en-US" sz="2400" dirty="0" err="1"/>
              <a:t>proyecto</a:t>
            </a:r>
            <a:r>
              <a:rPr lang="en-US" sz="2400" dirty="0"/>
              <a:t>, </a:t>
            </a:r>
            <a:r>
              <a:rPr lang="en-US" sz="2400" dirty="0" err="1"/>
              <a:t>que</a:t>
            </a:r>
            <a:r>
              <a:rPr lang="en-US" sz="2400" dirty="0"/>
              <a:t> </a:t>
            </a:r>
            <a:r>
              <a:rPr lang="en-US" sz="2400" dirty="0" err="1"/>
              <a:t>comprenda</a:t>
            </a:r>
            <a:r>
              <a:rPr lang="en-US" sz="2400" dirty="0"/>
              <a:t> y </a:t>
            </a:r>
            <a:r>
              <a:rPr lang="en-US" sz="2400" dirty="0" err="1"/>
              <a:t>analice</a:t>
            </a:r>
            <a:r>
              <a:rPr lang="en-US" sz="2400" dirty="0"/>
              <a:t> </a:t>
            </a:r>
            <a:r>
              <a:rPr lang="en-US" sz="2400" dirty="0" err="1"/>
              <a:t>sus</a:t>
            </a:r>
            <a:r>
              <a:rPr lang="en-US" sz="2400" dirty="0"/>
              <a:t> </a:t>
            </a:r>
            <a:r>
              <a:rPr lang="en-US" sz="2400" dirty="0" err="1"/>
              <a:t>expectativas</a:t>
            </a:r>
            <a:r>
              <a:rPr lang="en-US" sz="2400" dirty="0"/>
              <a:t> variables y </a:t>
            </a:r>
            <a:r>
              <a:rPr lang="en-US" sz="2400" dirty="0" err="1"/>
              <a:t>conflictivas</a:t>
            </a:r>
            <a:r>
              <a:rPr lang="en-US" sz="2400" dirty="0"/>
              <a:t>, y </a:t>
            </a:r>
            <a:r>
              <a:rPr lang="en-US" sz="2400" dirty="0" err="1"/>
              <a:t>que</a:t>
            </a:r>
            <a:r>
              <a:rPr lang="en-US" sz="2400" dirty="0"/>
              <a:t> </a:t>
            </a:r>
            <a:r>
              <a:rPr lang="en-US" sz="2400" dirty="0" err="1"/>
              <a:t>maneje</a:t>
            </a:r>
            <a:r>
              <a:rPr lang="en-US" sz="2400" dirty="0"/>
              <a:t> </a:t>
            </a:r>
            <a:r>
              <a:rPr lang="en-US" sz="2400" dirty="0" err="1"/>
              <a:t>esas</a:t>
            </a:r>
            <a:r>
              <a:rPr lang="en-US" sz="2400" dirty="0"/>
              <a:t> </a:t>
            </a:r>
            <a:r>
              <a:rPr lang="en-US" sz="2400" dirty="0" err="1"/>
              <a:t>expectativas</a:t>
            </a:r>
            <a:r>
              <a:rPr lang="en-US" sz="2400" dirty="0"/>
              <a:t> a lo largo del </a:t>
            </a:r>
            <a:r>
              <a:rPr lang="en-US" sz="2400" dirty="0" err="1"/>
              <a:t>proyecto</a:t>
            </a:r>
            <a:r>
              <a:rPr lang="en-US" sz="2400" dirty="0"/>
              <a:t>. </a:t>
            </a:r>
          </a:p>
        </p:txBody>
      </p:sp>
    </p:spTree>
    <p:extLst>
      <p:ext uri="{BB962C8B-B14F-4D97-AF65-F5344CB8AC3E}">
        <p14:creationId xmlns:p14="http://schemas.microsoft.com/office/powerpoint/2010/main" val="6088352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74</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2044205054"/>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Environment</a:t>
                      </a:r>
                      <a:r>
                        <a:rPr lang="es-ES_tradnl" sz="2400" b="0" i="0" u="none" strike="noStrike" kern="1200" dirty="0">
                          <a:solidFill>
                            <a:srgbClr val="00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Integration</a:t>
                      </a:r>
                      <a:r>
                        <a:rPr lang="es-ES_tradnl" sz="2400" b="1" i="0" u="none" strike="noStrike" kern="1200" dirty="0">
                          <a:solidFill>
                            <a:srgbClr val="FF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332783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Integration</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8081071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76</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796717"/>
            <a:ext cx="11089178" cy="4570832"/>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smtClean="0"/>
              <a:t>1. </a:t>
            </a:r>
            <a:r>
              <a:rPr lang="es-ES_tradnl" sz="2600" dirty="0"/>
              <a:t>Comprender los siete procesos de gestión de proyectos en el área de conocimiento de gestión de integración de proyectos</a:t>
            </a:r>
            <a:r>
              <a:rPr lang="es-ES_tradnl" sz="2600" dirty="0" smtClean="0"/>
              <a:t>.</a:t>
            </a:r>
          </a:p>
          <a:p>
            <a:pPr>
              <a:buClr>
                <a:schemeClr val="accent2"/>
              </a:buClr>
              <a:buFont typeface="Wingdings" charset="2"/>
              <a:buChar char="v"/>
            </a:pPr>
            <a:r>
              <a:rPr lang="es-ES_tradnl" sz="2600" dirty="0" smtClean="0"/>
              <a:t>2</a:t>
            </a:r>
            <a:r>
              <a:rPr lang="es-ES_tradnl" sz="2600" dirty="0"/>
              <a:t>. Identifique la entrada, las herramientas, las técnicas y los productos definidos en los siete procesos en la gestión de la integración del proyecto</a:t>
            </a:r>
            <a:r>
              <a:rPr lang="es-ES_tradnl" sz="2600" dirty="0" smtClean="0"/>
              <a:t>.</a:t>
            </a:r>
            <a:endParaRPr lang="es-ES_tradnl" sz="2600" dirty="0" smtClean="0"/>
          </a:p>
        </p:txBody>
      </p:sp>
    </p:spTree>
    <p:extLst>
      <p:ext uri="{BB962C8B-B14F-4D97-AF65-F5344CB8AC3E}">
        <p14:creationId xmlns:p14="http://schemas.microsoft.com/office/powerpoint/2010/main" val="76971649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Un proyecto se realiza utilizando procesos que pertenecen a cinco grupos de procesos y diez áreas de conocimiento. </a:t>
            </a:r>
            <a:endParaRPr lang="es-ES_tradnl" sz="2300" dirty="0" smtClean="0"/>
          </a:p>
          <a:p>
            <a:pPr>
              <a:spcBef>
                <a:spcPts val="500"/>
              </a:spcBef>
              <a:spcAft>
                <a:spcPts val="300"/>
              </a:spcAft>
              <a:buClr>
                <a:schemeClr val="accent2"/>
              </a:buClr>
              <a:buFont typeface="Wingdings" charset="2"/>
              <a:buChar char="v"/>
            </a:pPr>
            <a:r>
              <a:rPr lang="es-ES_tradnl" sz="2300" dirty="0" smtClean="0"/>
              <a:t>Las </a:t>
            </a:r>
            <a:r>
              <a:rPr lang="es-ES_tradnl" sz="2300" dirty="0"/>
              <a:t>actividades y los resultados de la mayoría de estos procesos deben integrarse para llevar el proyecto a una conclusión exitosa. </a:t>
            </a:r>
            <a:endParaRPr lang="es-ES_tradnl" sz="2300" dirty="0" smtClean="0"/>
          </a:p>
          <a:p>
            <a:pPr>
              <a:spcBef>
                <a:spcPts val="500"/>
              </a:spcBef>
              <a:spcAft>
                <a:spcPts val="300"/>
              </a:spcAft>
              <a:buClr>
                <a:schemeClr val="accent2"/>
              </a:buClr>
              <a:buFont typeface="Wingdings" charset="2"/>
              <a:buChar char="v"/>
            </a:pPr>
            <a:r>
              <a:rPr lang="es-ES_tradnl" sz="2300" dirty="0" smtClean="0"/>
              <a:t>Esta </a:t>
            </a:r>
            <a:r>
              <a:rPr lang="es-ES_tradnl" sz="2300" dirty="0"/>
              <a:t>integración se facilita a través de los procesos en el área de conocimiento de </a:t>
            </a:r>
            <a:r>
              <a:rPr lang="es-ES_tradnl" sz="2300" u="sng" dirty="0"/>
              <a:t>gestión de la integración</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Primero</a:t>
            </a:r>
            <a:r>
              <a:rPr lang="es-ES_tradnl" sz="2300" dirty="0"/>
              <a:t>, el proyecto debe ser </a:t>
            </a:r>
            <a:r>
              <a:rPr lang="es-ES_tradnl" sz="2300" dirty="0" smtClean="0"/>
              <a:t>especificado y </a:t>
            </a:r>
            <a:r>
              <a:rPr lang="es-ES_tradnl" sz="2300" dirty="0"/>
              <a:t>autorizado, lo que se realiza durante el inicio del proyecto mediante el proceso </a:t>
            </a:r>
            <a:r>
              <a:rPr lang="es-ES_tradnl" sz="2300" dirty="0" smtClean="0"/>
              <a:t>de </a:t>
            </a:r>
            <a:r>
              <a:rPr lang="es-ES_tradnl" sz="2300" dirty="0" err="1" smtClean="0"/>
              <a:t>gesti</a:t>
            </a:r>
            <a:r>
              <a:rPr lang="es-ES" sz="2300" dirty="0" err="1" smtClean="0"/>
              <a:t>ón</a:t>
            </a:r>
            <a:r>
              <a:rPr lang="es-ES" sz="2300" dirty="0" smtClean="0"/>
              <a:t> de la</a:t>
            </a:r>
            <a:r>
              <a:rPr lang="es-ES_tradnl" sz="2300" dirty="0" smtClean="0"/>
              <a:t> </a:t>
            </a:r>
            <a:r>
              <a:rPr lang="es-ES_tradnl" sz="2300" dirty="0" err="1" smtClean="0"/>
              <a:t>integraci</a:t>
            </a:r>
            <a:r>
              <a:rPr lang="es-ES" sz="2300" dirty="0" err="1" smtClean="0"/>
              <a:t>ón</a:t>
            </a:r>
            <a:r>
              <a:rPr lang="es-ES" sz="2300" dirty="0" smtClean="0"/>
              <a:t> llamado </a:t>
            </a:r>
            <a:r>
              <a:rPr lang="en-US" sz="2400" dirty="0" smtClean="0"/>
              <a:t>Develop </a:t>
            </a:r>
            <a:r>
              <a:rPr lang="en-US" sz="2400" dirty="0"/>
              <a:t>Project Charter</a:t>
            </a:r>
            <a:r>
              <a:rPr lang="es-ES_tradnl" sz="2300" dirty="0" smtClean="0"/>
              <a:t>. </a:t>
            </a:r>
          </a:p>
          <a:p>
            <a:pPr>
              <a:spcBef>
                <a:spcPts val="500"/>
              </a:spcBef>
              <a:spcAft>
                <a:spcPts val="300"/>
              </a:spcAft>
              <a:buClr>
                <a:schemeClr val="accent2"/>
              </a:buClr>
              <a:buFont typeface="Wingdings" charset="2"/>
              <a:buChar char="v"/>
            </a:pPr>
            <a:r>
              <a:rPr lang="es-ES_tradnl" sz="2300" dirty="0" smtClean="0"/>
              <a:t>Después </a:t>
            </a:r>
            <a:r>
              <a:rPr lang="es-ES_tradnl" sz="2300" dirty="0"/>
              <a:t>de que se haya iniciado el proyecto, debe desarrollar un plan de gestión del proyecto, que se convierte en la fuente principal de información sobre cómo se planificará, ejecutará, supervisará y controlará el proyecto, y se cerrará. </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77</a:t>
            </a:fld>
            <a:endParaRPr lang="en-US" sz="1600"/>
          </a:p>
        </p:txBody>
      </p:sp>
    </p:spTree>
    <p:extLst>
      <p:ext uri="{BB962C8B-B14F-4D97-AF65-F5344CB8AC3E}">
        <p14:creationId xmlns:p14="http://schemas.microsoft.com/office/powerpoint/2010/main" val="81850966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buClr>
                <a:schemeClr val="accent2"/>
              </a:buClr>
              <a:buFont typeface="Wingdings" charset="2"/>
              <a:buChar char="v"/>
            </a:pPr>
            <a:r>
              <a:rPr lang="es-ES_tradnl" sz="2300" dirty="0"/>
              <a:t>Una vez que haya realizado la planificación del proyecto utilizando el proceso en el grupo </a:t>
            </a:r>
            <a:r>
              <a:rPr lang="es-ES_tradnl" sz="2300" dirty="0" smtClean="0"/>
              <a:t>de procesos </a:t>
            </a:r>
            <a:r>
              <a:rPr lang="es-ES_tradnl" sz="2300" dirty="0"/>
              <a:t>de planificación y coordinando </a:t>
            </a:r>
            <a:r>
              <a:rPr lang="es-ES_tradnl" sz="2300" dirty="0" smtClean="0"/>
              <a:t>los esfuerzos </a:t>
            </a:r>
            <a:r>
              <a:rPr lang="es-ES_tradnl" sz="2300" dirty="0"/>
              <a:t>con el proceso </a:t>
            </a:r>
            <a:r>
              <a:rPr lang="en-US" sz="2400" dirty="0"/>
              <a:t>Develop </a:t>
            </a:r>
            <a:r>
              <a:rPr lang="en-US" sz="2400" dirty="0" smtClean="0"/>
              <a:t>Project Management Plan </a:t>
            </a:r>
            <a:r>
              <a:rPr lang="es-ES_tradnl" sz="2300" dirty="0"/>
              <a:t>d</a:t>
            </a:r>
            <a:r>
              <a:rPr lang="es-ES_tradnl" sz="2300" dirty="0" smtClean="0"/>
              <a:t>el </a:t>
            </a:r>
            <a:r>
              <a:rPr lang="es-ES_tradnl" sz="2300" dirty="0"/>
              <a:t>área de conocimiento de la gestión de la integración, debe gestionar la ejecución del proyecto utilizando los procesos del </a:t>
            </a:r>
            <a:r>
              <a:rPr lang="es-ES_tradnl" sz="2300" dirty="0" smtClean="0"/>
              <a:t>grupo de procesos </a:t>
            </a:r>
            <a:r>
              <a:rPr lang="es-ES_tradnl" sz="2300" dirty="0"/>
              <a:t>de </a:t>
            </a:r>
            <a:r>
              <a:rPr lang="es-ES_tradnl" sz="2300" dirty="0" smtClean="0"/>
              <a:t>ejecución. </a:t>
            </a:r>
          </a:p>
          <a:p>
            <a:pPr>
              <a:buClr>
                <a:schemeClr val="accent2"/>
              </a:buClr>
              <a:buFont typeface="Wingdings" charset="2"/>
              <a:buChar char="v"/>
            </a:pPr>
            <a:r>
              <a:rPr lang="es-ES_tradnl" sz="2300" dirty="0" smtClean="0"/>
              <a:t>Los </a:t>
            </a:r>
            <a:r>
              <a:rPr lang="es-ES_tradnl" sz="2300" dirty="0"/>
              <a:t>esfuerzos de ejecución se coordinan mediante el uso de los siguientes procesos de </a:t>
            </a:r>
            <a:r>
              <a:rPr lang="es-ES_tradnl" sz="2300" dirty="0" err="1" smtClean="0"/>
              <a:t>gesti</a:t>
            </a:r>
            <a:r>
              <a:rPr lang="es-ES" sz="2300" dirty="0" err="1" smtClean="0"/>
              <a:t>ón</a:t>
            </a:r>
            <a:r>
              <a:rPr lang="es-ES" sz="2300" dirty="0" smtClean="0"/>
              <a:t> </a:t>
            </a:r>
            <a:r>
              <a:rPr lang="es-ES_tradnl" sz="2300" dirty="0" smtClean="0"/>
              <a:t>de </a:t>
            </a:r>
            <a:r>
              <a:rPr lang="es-ES_tradnl" sz="2300" dirty="0"/>
              <a:t>integración: </a:t>
            </a:r>
            <a:r>
              <a:rPr lang="en-US" sz="2400" dirty="0"/>
              <a:t>Direct and Manage Project </a:t>
            </a:r>
            <a:r>
              <a:rPr lang="en-US" sz="2400" dirty="0" smtClean="0"/>
              <a:t>Work </a:t>
            </a:r>
            <a:r>
              <a:rPr lang="es-ES_tradnl" sz="2300" dirty="0" smtClean="0"/>
              <a:t>y </a:t>
            </a:r>
            <a:r>
              <a:rPr lang="en-US" sz="2400" dirty="0"/>
              <a:t>Manage Project Knowledge</a:t>
            </a:r>
            <a:r>
              <a:rPr lang="es-ES_tradnl" sz="2300" dirty="0" smtClean="0"/>
              <a:t>. </a:t>
            </a:r>
          </a:p>
          <a:p>
            <a:pPr>
              <a:buClr>
                <a:schemeClr val="accent2"/>
              </a:buClr>
              <a:buFont typeface="Wingdings" charset="2"/>
              <a:buChar char="v"/>
            </a:pPr>
            <a:r>
              <a:rPr lang="es-ES_tradnl" sz="2300" dirty="0" smtClean="0"/>
              <a:t>Además</a:t>
            </a:r>
            <a:r>
              <a:rPr lang="es-ES_tradnl" sz="2300" dirty="0"/>
              <a:t>, el proyecto debe ser monitoreado y controlado a lo largo de su ciclo de vida. </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78</a:t>
            </a:fld>
            <a:endParaRPr lang="en-US" sz="1600"/>
          </a:p>
        </p:txBody>
      </p:sp>
    </p:spTree>
    <p:extLst>
      <p:ext uri="{BB962C8B-B14F-4D97-AF65-F5344CB8AC3E}">
        <p14:creationId xmlns:p14="http://schemas.microsoft.com/office/powerpoint/2010/main" val="78333230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83097"/>
            <a:ext cx="10262382" cy="4560646"/>
          </a:xfrm>
        </p:spPr>
        <p:txBody>
          <a:bodyPr>
            <a:noAutofit/>
          </a:bodyPr>
          <a:lstStyle/>
          <a:p>
            <a:pPr>
              <a:buClr>
                <a:schemeClr val="accent2"/>
              </a:buClr>
              <a:buFont typeface="Wingdings" charset="2"/>
              <a:buChar char="v"/>
            </a:pPr>
            <a:r>
              <a:rPr lang="es-ES_tradnl" sz="2300" dirty="0" smtClean="0"/>
              <a:t>Al </a:t>
            </a:r>
            <a:r>
              <a:rPr lang="es-ES_tradnl" sz="2300" dirty="0"/>
              <a:t>finalizar o cancelar, un proyecto debe estar correctamente cerrado. </a:t>
            </a:r>
            <a:r>
              <a:rPr lang="es-ES_tradnl" sz="2300" dirty="0"/>
              <a:t>Los esfuerzos de cierre están coordinados por el proceso de gestión de integración denominado </a:t>
            </a:r>
            <a:r>
              <a:rPr lang="en-US" sz="2300" dirty="0"/>
              <a:t>Close Project </a:t>
            </a:r>
            <a:r>
              <a:rPr lang="en-US" sz="2300" dirty="0"/>
              <a:t>or </a:t>
            </a:r>
            <a:r>
              <a:rPr lang="en-US" sz="2300" dirty="0"/>
              <a:t>Phase</a:t>
            </a:r>
            <a:r>
              <a:rPr lang="es-ES_tradnl" sz="2300" dirty="0"/>
              <a:t>. </a:t>
            </a:r>
          </a:p>
          <a:p>
            <a:pPr>
              <a:buClr>
                <a:schemeClr val="accent2"/>
              </a:buClr>
              <a:buFont typeface="Wingdings" charset="2"/>
              <a:buChar char="v"/>
            </a:pPr>
            <a:r>
              <a:rPr lang="es-ES_tradnl" sz="2300" dirty="0"/>
              <a:t>Entonces</a:t>
            </a:r>
            <a:r>
              <a:rPr lang="es-ES_tradnl" sz="2300" dirty="0" smtClean="0"/>
              <a:t>, ¿cómo </a:t>
            </a:r>
            <a:r>
              <a:rPr lang="es-ES_tradnl" sz="2300" dirty="0"/>
              <a:t>se coordinan e integran los esfuerzos diarios de un proyecto para </a:t>
            </a:r>
            <a:r>
              <a:rPr lang="es-ES_tradnl" sz="2300" dirty="0" smtClean="0"/>
              <a:t>completarlo? </a:t>
            </a:r>
            <a:r>
              <a:rPr lang="es-ES_tradnl" sz="2300" dirty="0"/>
              <a:t>En busca de una respuesta, exploraremos la coordinación e integración en tres áreas fundamentales subyacentes: lanzamiento, es decir, inicio y </a:t>
            </a:r>
            <a:r>
              <a:rPr lang="es-ES_tradnl" sz="2300" dirty="0" smtClean="0"/>
              <a:t>planificación; </a:t>
            </a:r>
            <a:r>
              <a:rPr lang="es-ES_tradnl" sz="2300" dirty="0" err="1" smtClean="0"/>
              <a:t>d</a:t>
            </a:r>
            <a:r>
              <a:rPr lang="es-ES_tradnl" sz="2300" dirty="0" err="1" smtClean="0"/>
              <a:t>irecci</a:t>
            </a:r>
            <a:r>
              <a:rPr lang="es-ES" sz="2300" dirty="0" err="1" smtClean="0"/>
              <a:t>ón</a:t>
            </a:r>
            <a:r>
              <a:rPr lang="es-ES_tradnl" sz="2300" dirty="0" smtClean="0"/>
              <a:t>, </a:t>
            </a:r>
            <a:r>
              <a:rPr lang="es-ES_tradnl" sz="2300" dirty="0" err="1" smtClean="0"/>
              <a:t>gesti</a:t>
            </a:r>
            <a:r>
              <a:rPr lang="es-ES" sz="2300" dirty="0" err="1" smtClean="0"/>
              <a:t>ón</a:t>
            </a:r>
            <a:r>
              <a:rPr lang="es-ES" sz="2300" dirty="0" smtClean="0"/>
              <a:t> </a:t>
            </a:r>
            <a:r>
              <a:rPr lang="es-ES_tradnl" sz="2300" dirty="0" smtClean="0"/>
              <a:t>y control de la </a:t>
            </a:r>
            <a:r>
              <a:rPr lang="es-ES_tradnl" sz="2300" dirty="0"/>
              <a:t>ejecución del proyecto; </a:t>
            </a:r>
            <a:r>
              <a:rPr lang="es-ES_tradnl" sz="2300" dirty="0" smtClean="0"/>
              <a:t>y cierre del </a:t>
            </a:r>
            <a:r>
              <a:rPr lang="es-ES_tradnl" sz="2300" dirty="0"/>
              <a:t>proyecto. </a:t>
            </a:r>
            <a:endParaRPr lang="es-ES_tradnl" sz="2300" dirty="0" smtClean="0"/>
          </a:p>
          <a:p>
            <a:pPr>
              <a:buClr>
                <a:schemeClr val="accent2"/>
              </a:buClr>
              <a:buFont typeface="Wingdings" charset="2"/>
              <a:buChar char="v"/>
            </a:pPr>
            <a:r>
              <a:rPr lang="es-ES_tradnl" sz="2300" dirty="0" smtClean="0"/>
              <a:t>Estos </a:t>
            </a:r>
            <a:r>
              <a:rPr lang="es-ES_tradnl" sz="2300" dirty="0"/>
              <a:t>esfuerzos se coordinan e integran mediante el uso de procesos en la gestión de la integración, a saber, </a:t>
            </a:r>
            <a:r>
              <a:rPr lang="en-US" sz="2400" dirty="0"/>
              <a:t>Monitor and Control Project Work</a:t>
            </a:r>
            <a:r>
              <a:rPr lang="es-ES_tradnl" sz="2300" dirty="0"/>
              <a:t> y </a:t>
            </a:r>
            <a:r>
              <a:rPr lang="en-US" sz="2400" dirty="0"/>
              <a:t>Perform Integrated Change Control</a:t>
            </a:r>
            <a:r>
              <a:rPr lang="es-ES_tradnl" sz="2300" dirty="0"/>
              <a:t>. </a:t>
            </a:r>
          </a:p>
          <a:p>
            <a:pPr>
              <a:buClr>
                <a:schemeClr val="accent2"/>
              </a:buClr>
              <a:buFont typeface="Wingdings" charset="2"/>
              <a:buChar char="v"/>
            </a:pPr>
            <a:endParaRPr lang="es-ES_tradnl" sz="2300" dirty="0"/>
          </a:p>
          <a:p>
            <a:pPr>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79</a:t>
            </a:fld>
            <a:endParaRPr lang="en-US" sz="1600"/>
          </a:p>
        </p:txBody>
      </p:sp>
    </p:spTree>
    <p:extLst>
      <p:ext uri="{BB962C8B-B14F-4D97-AF65-F5344CB8AC3E}">
        <p14:creationId xmlns:p14="http://schemas.microsoft.com/office/powerpoint/2010/main" val="171426670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fontScale="92500" lnSpcReduction="10000"/>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err="1" smtClean="0"/>
              <a:t>Horario</a:t>
            </a:r>
            <a:r>
              <a:rPr lang="en-US" sz="2400" dirty="0" smtClean="0"/>
              <a:t> de </a:t>
            </a:r>
            <a:r>
              <a:rPr lang="en-US" sz="2400" dirty="0" err="1" smtClean="0"/>
              <a:t>consulta</a:t>
            </a:r>
            <a:r>
              <a:rPr lang="en-US" sz="2400" dirty="0" smtClean="0"/>
              <a:t>: </a:t>
            </a:r>
            <a:r>
              <a:rPr lang="en-US" sz="2400" dirty="0" err="1" smtClean="0"/>
              <a:t>viernes</a:t>
            </a:r>
            <a:r>
              <a:rPr lang="en-US" sz="2400" dirty="0" smtClean="0"/>
              <a:t> 16.00 a 18.00, </a:t>
            </a:r>
            <a:r>
              <a:rPr lang="en-US" sz="2400" dirty="0" err="1" smtClean="0"/>
              <a:t>previo</a:t>
            </a:r>
            <a:r>
              <a:rPr lang="en-US" sz="2400" dirty="0" smtClean="0"/>
              <a:t> </a:t>
            </a:r>
            <a:r>
              <a:rPr lang="en-US" sz="2400" dirty="0" err="1" smtClean="0"/>
              <a:t>acuerdo</a:t>
            </a:r>
            <a:endParaRPr lang="en-US" sz="2400" dirty="0" smtClean="0"/>
          </a:p>
          <a:p>
            <a:r>
              <a:rPr lang="en-US" sz="2400" dirty="0" err="1" smtClean="0"/>
              <a:t>Asistente</a:t>
            </a:r>
            <a:r>
              <a:rPr lang="en-US" sz="2400" dirty="0" smtClean="0"/>
              <a:t>?</a:t>
            </a:r>
          </a:p>
          <a:p>
            <a:r>
              <a:rPr lang="en-US" sz="2400" dirty="0" err="1" smtClean="0"/>
              <a:t>Ingl</a:t>
            </a:r>
            <a:r>
              <a:rPr lang="es-ES" sz="2400" dirty="0" err="1" smtClean="0"/>
              <a:t>és</a:t>
            </a:r>
            <a:r>
              <a:rPr lang="es-ES" sz="2400" dirty="0" smtClean="0"/>
              <a:t>?</a:t>
            </a:r>
          </a:p>
          <a:p>
            <a:r>
              <a:rPr lang="es-ES" sz="2400" dirty="0" smtClean="0"/>
              <a:t>Opción 1: Actuación: presentación de 15 min</a:t>
            </a:r>
          </a:p>
          <a:p>
            <a:r>
              <a:rPr lang="es-ES" sz="2400" dirty="0" smtClean="0"/>
              <a:t>Short </a:t>
            </a:r>
            <a:r>
              <a:rPr lang="es-ES" sz="2400" dirty="0" err="1" smtClean="0"/>
              <a:t>Breaks</a:t>
            </a:r>
            <a:endParaRPr lang="es-ES" sz="2400" dirty="0" smtClean="0"/>
          </a:p>
          <a:p>
            <a:r>
              <a:rPr lang="es-ES" sz="2400" dirty="0" smtClean="0"/>
              <a:t>Inicio y  Fin de clase</a:t>
            </a:r>
          </a:p>
          <a:p>
            <a:r>
              <a:rPr lang="es-ES" sz="2400" dirty="0">
                <a:solidFill>
                  <a:schemeClr val="tx1"/>
                </a:solidFill>
              </a:rPr>
              <a:t>https://</a:t>
            </a:r>
            <a:r>
              <a:rPr lang="es-ES" sz="2400" dirty="0" err="1" smtClean="0">
                <a:solidFill>
                  <a:schemeClr val="tx1"/>
                </a:solidFill>
              </a:rPr>
              <a:t>github.com</a:t>
            </a:r>
            <a:r>
              <a:rPr lang="es-ES" sz="2400" dirty="0" smtClean="0">
                <a:solidFill>
                  <a:schemeClr val="tx1"/>
                </a:solidFill>
              </a:rPr>
              <a:t>/lore10/</a:t>
            </a:r>
            <a:r>
              <a:rPr lang="es-ES" sz="2400" dirty="0" err="1">
                <a:solidFill>
                  <a:schemeClr val="tx1"/>
                </a:solidFill>
              </a:rPr>
              <a:t>T</a:t>
            </a:r>
            <a:r>
              <a:rPr lang="es-ES" sz="2400" smtClean="0">
                <a:solidFill>
                  <a:schemeClr val="tx1"/>
                </a:solidFill>
              </a:rPr>
              <a:t>opicosE</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a:p>
        </p:txBody>
      </p:sp>
    </p:spTree>
    <p:extLst>
      <p:ext uri="{BB962C8B-B14F-4D97-AF65-F5344CB8AC3E}">
        <p14:creationId xmlns:p14="http://schemas.microsoft.com/office/powerpoint/2010/main" val="83341077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Por ahora, ya sabemos que la mayor parte de la gestión de proyectos se realiza a través de procesos. Sin embargo, la gestión de proyectos no es solo una colección de procesos que se ejecutan uno tras </a:t>
            </a:r>
            <a:r>
              <a:rPr lang="es-ES_tradnl" sz="2300" dirty="0" smtClean="0"/>
              <a:t>otro. </a:t>
            </a:r>
          </a:p>
          <a:p>
            <a:pPr>
              <a:spcBef>
                <a:spcPts val="500"/>
              </a:spcBef>
              <a:spcAft>
                <a:spcPts val="300"/>
              </a:spcAft>
              <a:buClr>
                <a:schemeClr val="accent2"/>
              </a:buClr>
              <a:buFont typeface="Wingdings" charset="2"/>
              <a:buChar char="v"/>
            </a:pPr>
            <a:r>
              <a:rPr lang="es-ES_tradnl" sz="2300" dirty="0" smtClean="0"/>
              <a:t>Estos </a:t>
            </a:r>
            <a:r>
              <a:rPr lang="es-ES_tradnl" sz="2300" dirty="0"/>
              <a:t>procesos </a:t>
            </a:r>
            <a:r>
              <a:rPr lang="es-ES_tradnl" sz="2300" dirty="0" smtClean="0"/>
              <a:t>tienen dependencia entre </a:t>
            </a:r>
            <a:r>
              <a:rPr lang="es-ES_tradnl" sz="2300" dirty="0"/>
              <a:t>sí, es decir, están vinculados lógicamente entre sí por salidas y entradas, y muchos de ellos deben repetirse varias veces según la necesidad. </a:t>
            </a:r>
            <a:endParaRPr lang="es-ES_tradnl" sz="2300" dirty="0" smtClean="0"/>
          </a:p>
          <a:p>
            <a:pPr>
              <a:spcBef>
                <a:spcPts val="500"/>
              </a:spcBef>
              <a:spcAft>
                <a:spcPts val="300"/>
              </a:spcAft>
              <a:buClr>
                <a:schemeClr val="accent2"/>
              </a:buClr>
              <a:buFont typeface="Wingdings" charset="2"/>
              <a:buChar char="v"/>
            </a:pPr>
            <a:r>
              <a:rPr lang="es-ES_tradnl" sz="2300" dirty="0" smtClean="0"/>
              <a:t>Esto </a:t>
            </a:r>
            <a:r>
              <a:rPr lang="es-ES_tradnl" sz="2300" dirty="0"/>
              <a:t>implica que debemos supervisar o coordinar los procesos que ejecutamos para llevar a cabo la administración diaria del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El </a:t>
            </a:r>
            <a:r>
              <a:rPr lang="es-ES_tradnl" sz="2300" dirty="0"/>
              <a:t>área de conocimiento de gestión de integración ofrece procesos para lograr precisamente eso; en otras palabras, para definir, identificar, coordinar e integrar diversas actividades y procesos dentro de cada grupo de procesos de gestión de proyectos.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80</a:t>
            </a:fld>
            <a:endParaRPr lang="en-US" sz="1600"/>
          </a:p>
        </p:txBody>
      </p:sp>
    </p:spTree>
    <p:extLst>
      <p:ext uri="{BB962C8B-B14F-4D97-AF65-F5344CB8AC3E}">
        <p14:creationId xmlns:p14="http://schemas.microsoft.com/office/powerpoint/2010/main" val="28326913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3" name="Marcador de contenido 2"/>
          <p:cNvSpPr>
            <a:spLocks noGrp="1"/>
          </p:cNvSpPr>
          <p:nvPr>
            <p:ph idx="1"/>
          </p:nvPr>
        </p:nvSpPr>
        <p:spPr>
          <a:xfrm>
            <a:off x="1097280" y="2181725"/>
            <a:ext cx="10262382" cy="4278059"/>
          </a:xfrm>
        </p:spPr>
        <p:txBody>
          <a:bodyPr>
            <a:noAutofit/>
          </a:bodyPr>
          <a:lstStyle/>
          <a:p>
            <a:pPr>
              <a:spcBef>
                <a:spcPts val="500"/>
              </a:spcBef>
              <a:spcAft>
                <a:spcPts val="300"/>
              </a:spcAft>
              <a:buClr>
                <a:schemeClr val="accent2"/>
              </a:buClr>
              <a:buFont typeface="Wingdings" charset="2"/>
              <a:buChar char="v"/>
            </a:pPr>
            <a:r>
              <a:rPr lang="es-ES_tradnl" sz="2300" dirty="0"/>
              <a:t>Por ejemplo, el proceso </a:t>
            </a:r>
            <a:r>
              <a:rPr lang="en-US" sz="2400" dirty="0"/>
              <a:t>Develop Project Management Plan</a:t>
            </a:r>
            <a:r>
              <a:rPr lang="es-ES_tradnl" sz="2300" dirty="0" smtClean="0"/>
              <a:t> </a:t>
            </a:r>
            <a:r>
              <a:rPr lang="es-ES_tradnl" sz="2300" dirty="0"/>
              <a:t>coordina los esfuerzos de todos los procesos en el grupo de procesos de planificación e integra los resultados en el plan de gestión de </a:t>
            </a:r>
            <a:r>
              <a:rPr lang="es-ES_tradnl" sz="2300" dirty="0" smtClean="0"/>
              <a:t>proyecto. </a:t>
            </a:r>
          </a:p>
          <a:p>
            <a:pPr>
              <a:spcBef>
                <a:spcPts val="500"/>
              </a:spcBef>
              <a:spcAft>
                <a:spcPts val="300"/>
              </a:spcAft>
              <a:buClr>
                <a:schemeClr val="accent2"/>
              </a:buClr>
              <a:buFont typeface="Wingdings" charset="2"/>
              <a:buChar char="v"/>
            </a:pPr>
            <a:r>
              <a:rPr lang="es-ES_tradnl" sz="2300" dirty="0" smtClean="0"/>
              <a:t>Las </a:t>
            </a:r>
            <a:r>
              <a:rPr lang="es-ES_tradnl" sz="2300" dirty="0"/>
              <a:t>tareas del área de conocimiento de la gestión de la integración se realizan utilizando los procesos de gestión de la integración que se muestran en la Tabla 3-1 junto con sus principales resultados.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81</a:t>
            </a:fld>
            <a:endParaRPr lang="en-US" sz="1600"/>
          </a:p>
        </p:txBody>
      </p:sp>
    </p:spTree>
    <p:extLst>
      <p:ext uri="{BB962C8B-B14F-4D97-AF65-F5344CB8AC3E}">
        <p14:creationId xmlns:p14="http://schemas.microsoft.com/office/powerpoint/2010/main" val="19964359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82</a:t>
            </a:fld>
            <a:endParaRPr lang="en-US" sz="1600"/>
          </a:p>
        </p:txBody>
      </p:sp>
      <p:pic>
        <p:nvPicPr>
          <p:cNvPr id="4" name="Imagen 3"/>
          <p:cNvPicPr>
            <a:picLocks noChangeAspect="1"/>
          </p:cNvPicPr>
          <p:nvPr/>
        </p:nvPicPr>
        <p:blipFill>
          <a:blip r:embed="rId2"/>
          <a:stretch>
            <a:fillRect/>
          </a:stretch>
        </p:blipFill>
        <p:spPr>
          <a:xfrm>
            <a:off x="2284730" y="1899139"/>
            <a:ext cx="7683500" cy="4343400"/>
          </a:xfrm>
          <a:prstGeom prst="rect">
            <a:avLst/>
          </a:prstGeom>
        </p:spPr>
      </p:pic>
    </p:spTree>
    <p:extLst>
      <p:ext uri="{BB962C8B-B14F-4D97-AF65-F5344CB8AC3E}">
        <p14:creationId xmlns:p14="http://schemas.microsoft.com/office/powerpoint/2010/main" val="2109960321"/>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3" name="Marcador de contenido 2"/>
          <p:cNvSpPr>
            <a:spLocks noGrp="1"/>
          </p:cNvSpPr>
          <p:nvPr>
            <p:ph idx="1"/>
          </p:nvPr>
        </p:nvSpPr>
        <p:spPr>
          <a:xfrm>
            <a:off x="1097280" y="2422357"/>
            <a:ext cx="10262382" cy="4037427"/>
          </a:xfrm>
        </p:spPr>
        <p:txBody>
          <a:bodyPr>
            <a:noAutofit/>
          </a:bodyPr>
          <a:lstStyle/>
          <a:p>
            <a:pPr>
              <a:spcBef>
                <a:spcPts val="500"/>
              </a:spcBef>
              <a:spcAft>
                <a:spcPts val="300"/>
              </a:spcAft>
              <a:buClr>
                <a:schemeClr val="accent2"/>
              </a:buClr>
              <a:buFont typeface="Wingdings" charset="2"/>
              <a:buChar char="v"/>
            </a:pPr>
            <a:r>
              <a:rPr lang="es-ES_tradnl" sz="2300" dirty="0"/>
              <a:t>Como lo demuestra la Tabla 3-1, la gestión de la integración contiene procesos de los cinco grupos de procesos. Estos procesos interactúan entre sí de formas complejas. </a:t>
            </a:r>
            <a:endParaRPr lang="es-ES_tradnl" sz="2300" dirty="0" smtClean="0"/>
          </a:p>
          <a:p>
            <a:pPr>
              <a:spcBef>
                <a:spcPts val="500"/>
              </a:spcBef>
              <a:spcAft>
                <a:spcPts val="300"/>
              </a:spcAft>
              <a:buClr>
                <a:schemeClr val="accent2"/>
              </a:buClr>
              <a:buFont typeface="Wingdings" charset="2"/>
              <a:buChar char="v"/>
            </a:pPr>
            <a:r>
              <a:rPr lang="es-ES_tradnl" sz="2300" dirty="0" smtClean="0"/>
              <a:t>Algunas </a:t>
            </a:r>
            <a:r>
              <a:rPr lang="es-ES_tradnl" sz="2300" dirty="0"/>
              <a:t>de las interacciones se muestran en la Figura 3-1 y se describen en la siguiente lista</a:t>
            </a:r>
            <a:r>
              <a:rPr lang="es-ES_tradnl" sz="2300" dirty="0" smtClean="0"/>
              <a:t>:</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83</a:t>
            </a:fld>
            <a:endParaRPr lang="en-US" sz="1600"/>
          </a:p>
        </p:txBody>
      </p:sp>
    </p:spTree>
    <p:extLst>
      <p:ext uri="{BB962C8B-B14F-4D97-AF65-F5344CB8AC3E}">
        <p14:creationId xmlns:p14="http://schemas.microsoft.com/office/powerpoint/2010/main" val="112672183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84</a:t>
            </a:fld>
            <a:endParaRPr lang="en-US" sz="1600" dirty="0"/>
          </a:p>
        </p:txBody>
      </p:sp>
      <p:sp>
        <p:nvSpPr>
          <p:cNvPr id="6" name="Título 1"/>
          <p:cNvSpPr txBox="1">
            <a:spLocks/>
          </p:cNvSpPr>
          <p:nvPr/>
        </p:nvSpPr>
        <p:spPr>
          <a:xfrm>
            <a:off x="368968" y="649704"/>
            <a:ext cx="3721769" cy="1917033"/>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Integration Management: Big Picture</a:t>
            </a:r>
            <a:endParaRPr lang="en-US" sz="4300" dirty="0"/>
          </a:p>
        </p:txBody>
      </p:sp>
      <p:pic>
        <p:nvPicPr>
          <p:cNvPr id="5" name="Imagen 4"/>
          <p:cNvPicPr>
            <a:picLocks noChangeAspect="1"/>
          </p:cNvPicPr>
          <p:nvPr/>
        </p:nvPicPr>
        <p:blipFill>
          <a:blip r:embed="rId3"/>
          <a:stretch>
            <a:fillRect/>
          </a:stretch>
        </p:blipFill>
        <p:spPr>
          <a:xfrm>
            <a:off x="3400927" y="153066"/>
            <a:ext cx="8683586" cy="5926892"/>
          </a:xfrm>
          <a:prstGeom prst="rect">
            <a:avLst/>
          </a:prstGeom>
        </p:spPr>
      </p:pic>
    </p:spTree>
    <p:extLst>
      <p:ext uri="{BB962C8B-B14F-4D97-AF65-F5344CB8AC3E}">
        <p14:creationId xmlns:p14="http://schemas.microsoft.com/office/powerpoint/2010/main" val="30371044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3" name="Marcador de contenido 2"/>
          <p:cNvSpPr>
            <a:spLocks noGrp="1"/>
          </p:cNvSpPr>
          <p:nvPr>
            <p:ph idx="1"/>
          </p:nvPr>
        </p:nvSpPr>
        <p:spPr>
          <a:xfrm>
            <a:off x="1097280" y="1867055"/>
            <a:ext cx="10262382" cy="4560646"/>
          </a:xfrm>
        </p:spPr>
        <p:txBody>
          <a:bodyPr>
            <a:noAutofit/>
          </a:bodyPr>
          <a:lstStyle/>
          <a:p>
            <a:pPr>
              <a:buClr>
                <a:schemeClr val="accent2"/>
              </a:buClr>
              <a:buFont typeface="Wingdings" charset="2"/>
              <a:buChar char="v"/>
            </a:pPr>
            <a:r>
              <a:rPr lang="es-ES_tradnl" sz="2300" dirty="0"/>
              <a:t>1. El proceso </a:t>
            </a:r>
            <a:r>
              <a:rPr lang="en-US" sz="2300" dirty="0"/>
              <a:t>Develop Project </a:t>
            </a:r>
            <a:r>
              <a:rPr lang="en-US" sz="2300" dirty="0"/>
              <a:t>Charter </a:t>
            </a:r>
            <a:r>
              <a:rPr lang="es-ES_tradnl" sz="2300" dirty="0"/>
              <a:t>genera </a:t>
            </a:r>
            <a:r>
              <a:rPr lang="es-ES_tradnl" sz="2300" dirty="0"/>
              <a:t>la </a:t>
            </a:r>
            <a:r>
              <a:rPr lang="es-ES_tradnl" sz="2300" dirty="0" err="1"/>
              <a:t>especificaci</a:t>
            </a:r>
            <a:r>
              <a:rPr lang="es-ES" sz="2300" dirty="0" err="1"/>
              <a:t>ón</a:t>
            </a:r>
            <a:r>
              <a:rPr lang="es-ES" sz="2300" dirty="0"/>
              <a:t> </a:t>
            </a:r>
            <a:r>
              <a:rPr lang="es-ES_tradnl" sz="2300" dirty="0"/>
              <a:t>del </a:t>
            </a:r>
            <a:r>
              <a:rPr lang="es-ES_tradnl" sz="2300" dirty="0"/>
              <a:t>proyecto, que, junto con los resultados de otros procesos, se convierte en un elemento de entrada al proceso </a:t>
            </a:r>
            <a:r>
              <a:rPr lang="en-US" sz="2300" dirty="0"/>
              <a:t>Develop </a:t>
            </a:r>
            <a:r>
              <a:rPr lang="en-US" sz="2300" dirty="0"/>
              <a:t>Project Management </a:t>
            </a:r>
            <a:r>
              <a:rPr lang="en-US" sz="2300" dirty="0"/>
              <a:t>Plan</a:t>
            </a:r>
            <a:r>
              <a:rPr lang="es-ES_tradnl" sz="2300" dirty="0"/>
              <a:t>, </a:t>
            </a:r>
            <a:r>
              <a:rPr lang="es-ES_tradnl" sz="2300" dirty="0"/>
              <a:t>que a su vez genera el plan de gestión del proyecto.</a:t>
            </a:r>
          </a:p>
          <a:p>
            <a:pPr>
              <a:buClr>
                <a:schemeClr val="accent2"/>
              </a:buClr>
              <a:buFont typeface="Wingdings" charset="2"/>
              <a:buChar char="v"/>
            </a:pPr>
            <a:r>
              <a:rPr lang="es-ES_tradnl" sz="2300" dirty="0"/>
              <a:t>2</a:t>
            </a:r>
            <a:r>
              <a:rPr lang="es-ES_tradnl" sz="2300" dirty="0"/>
              <a:t>. El plan de gestión del proyecto se convierte en una entrada para los otros cinco procesos de gestión </a:t>
            </a:r>
            <a:r>
              <a:rPr lang="es-ES_tradnl" sz="2300" dirty="0"/>
              <a:t>de la integración</a:t>
            </a:r>
            <a:r>
              <a:rPr lang="es-ES_tradnl" sz="2300" dirty="0" smtClean="0"/>
              <a:t>: </a:t>
            </a:r>
            <a:r>
              <a:rPr lang="en-US" sz="2400" dirty="0"/>
              <a:t>Manage Project Work, Monitor and Control </a:t>
            </a:r>
            <a:r>
              <a:rPr lang="en-US" sz="2400" dirty="0" smtClean="0"/>
              <a:t>Project Work</a:t>
            </a:r>
            <a:r>
              <a:rPr lang="en-US" sz="2400" dirty="0"/>
              <a:t>, Perform Integrated Change Control, </a:t>
            </a:r>
            <a:r>
              <a:rPr lang="en-US" sz="2400" dirty="0" smtClean="0"/>
              <a:t>Manage Project </a:t>
            </a:r>
            <a:r>
              <a:rPr lang="en-US" sz="2400" dirty="0"/>
              <a:t>Knowledge, </a:t>
            </a:r>
            <a:r>
              <a:rPr lang="en-US" sz="2400" dirty="0" smtClean="0"/>
              <a:t>y Close </a:t>
            </a:r>
            <a:r>
              <a:rPr lang="en-US" sz="2400" dirty="0"/>
              <a:t>Project or Phase.</a:t>
            </a:r>
            <a:endParaRPr lang="es-ES_tradnl" sz="2300" dirty="0" smtClean="0"/>
          </a:p>
          <a:p>
            <a:pPr>
              <a:spcBef>
                <a:spcPts val="500"/>
              </a:spcBef>
              <a:spcAft>
                <a:spcPts val="300"/>
              </a:spcAft>
              <a:buClr>
                <a:schemeClr val="accent2"/>
              </a:buClr>
              <a:buFont typeface="Wingdings" charset="2"/>
              <a:buChar char="v"/>
            </a:pPr>
            <a:r>
              <a:rPr lang="es-ES_tradnl" sz="2300" dirty="0" smtClean="0"/>
              <a:t>3</a:t>
            </a:r>
            <a:r>
              <a:rPr lang="es-ES_tradnl" sz="2300" dirty="0"/>
              <a:t>. El proceso de trabajo directo y de gestión del proyecto genera los datos de rendimiento del trabajo, que se convierten en un elemento de entrada para el proceso de trabajo del proyecto de supervisión y control, que a su vez genera las solicitudes de cambio y los informes de rendimiento, ambos de los cuales se incorporan a la función Realizar cambio integrado. Proceso de control</a:t>
            </a:r>
            <a:r>
              <a:rPr lang="es-ES_tradnl" sz="2300" dirty="0" smtClean="0"/>
              <a:t>. </a:t>
            </a: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85</a:t>
            </a:fld>
            <a:endParaRPr lang="en-US" sz="1600"/>
          </a:p>
        </p:txBody>
      </p:sp>
    </p:spTree>
    <p:extLst>
      <p:ext uri="{BB962C8B-B14F-4D97-AF65-F5344CB8AC3E}">
        <p14:creationId xmlns:p14="http://schemas.microsoft.com/office/powerpoint/2010/main" val="18474940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Integration Management: Big Picture</a:t>
            </a:r>
          </a:p>
        </p:txBody>
      </p:sp>
      <p:sp>
        <p:nvSpPr>
          <p:cNvPr id="3" name="Marcador de contenido 2"/>
          <p:cNvSpPr>
            <a:spLocks noGrp="1"/>
          </p:cNvSpPr>
          <p:nvPr>
            <p:ph idx="1"/>
          </p:nvPr>
        </p:nvSpPr>
        <p:spPr>
          <a:xfrm>
            <a:off x="1097280" y="2069431"/>
            <a:ext cx="10262382" cy="4390353"/>
          </a:xfrm>
        </p:spPr>
        <p:txBody>
          <a:bodyPr>
            <a:noAutofit/>
          </a:bodyPr>
          <a:lstStyle/>
          <a:p>
            <a:pPr>
              <a:buClr>
                <a:schemeClr val="accent2"/>
              </a:buClr>
              <a:buFont typeface="Wingdings" charset="2"/>
              <a:buChar char="v"/>
            </a:pPr>
            <a:r>
              <a:rPr lang="es-ES_tradnl" sz="2300" dirty="0"/>
              <a:t>4. El </a:t>
            </a:r>
            <a:r>
              <a:rPr lang="es-ES_tradnl" sz="2300" dirty="0" smtClean="0"/>
              <a:t>proceso </a:t>
            </a:r>
            <a:r>
              <a:rPr lang="en-US" sz="2400" dirty="0"/>
              <a:t>Perform Integrated Change </a:t>
            </a:r>
            <a:r>
              <a:rPr lang="en-US" sz="2400" dirty="0" smtClean="0"/>
              <a:t>Control </a:t>
            </a:r>
            <a:r>
              <a:rPr lang="es-ES_tradnl" sz="2300" dirty="0" smtClean="0"/>
              <a:t>procesa </a:t>
            </a:r>
            <a:r>
              <a:rPr lang="es-ES_tradnl" sz="2300" dirty="0"/>
              <a:t>todas las solicitudes de cambio, incluidas las del proceso </a:t>
            </a:r>
            <a:r>
              <a:rPr lang="en-US" sz="2400" dirty="0" smtClean="0"/>
              <a:t>Direct and </a:t>
            </a:r>
            <a:r>
              <a:rPr lang="en-US" sz="2400" dirty="0"/>
              <a:t>Manage Project Work</a:t>
            </a:r>
            <a:r>
              <a:rPr lang="es-ES_tradnl" sz="2300" dirty="0" smtClean="0"/>
              <a:t>, </a:t>
            </a:r>
            <a:r>
              <a:rPr lang="es-ES_tradnl" sz="2300" dirty="0"/>
              <a:t>y genera las solicitudes de cambio aprobadas, que se convierten en un elemento de entrada en el </a:t>
            </a:r>
            <a:r>
              <a:rPr lang="es-ES_tradnl" sz="2300" dirty="0" smtClean="0"/>
              <a:t>proceso </a:t>
            </a:r>
            <a:r>
              <a:rPr lang="en-US" sz="2400" dirty="0"/>
              <a:t>Direct and Manage Project Work</a:t>
            </a:r>
            <a:r>
              <a:rPr lang="es-ES_tradnl" sz="2300" dirty="0" smtClean="0"/>
              <a:t>, </a:t>
            </a:r>
            <a:r>
              <a:rPr lang="es-ES_tradnl" sz="2300" dirty="0"/>
              <a:t>cuyo </a:t>
            </a:r>
            <a:r>
              <a:rPr lang="es-ES_tradnl" sz="2300" dirty="0" smtClean="0"/>
              <a:t>resultado (los entregables) </a:t>
            </a:r>
            <a:r>
              <a:rPr lang="es-ES_tradnl" sz="2300" dirty="0"/>
              <a:t>son entradas para </a:t>
            </a:r>
            <a:r>
              <a:rPr lang="es-ES_tradnl" sz="2300" dirty="0" smtClean="0"/>
              <a:t>el proceso </a:t>
            </a:r>
            <a:r>
              <a:rPr lang="en-US" sz="2400" dirty="0"/>
              <a:t>Manage Project </a:t>
            </a:r>
            <a:r>
              <a:rPr lang="en-US" sz="2400" dirty="0" smtClean="0"/>
              <a:t>Knowledge and </a:t>
            </a:r>
            <a:r>
              <a:rPr lang="en-US" sz="2400" dirty="0"/>
              <a:t>Close Project or Phase</a:t>
            </a:r>
            <a:r>
              <a:rPr lang="es-ES_tradnl" sz="2300" dirty="0" smtClean="0"/>
              <a:t> </a:t>
            </a:r>
            <a:r>
              <a:rPr lang="es-ES_tradnl" sz="2300" dirty="0"/>
              <a:t>después de ser aceptados</a:t>
            </a:r>
            <a:r>
              <a:rPr lang="es-ES_tradnl" sz="2300" dirty="0" smtClean="0"/>
              <a:t>.</a:t>
            </a:r>
          </a:p>
          <a:p>
            <a:pPr>
              <a:buClr>
                <a:schemeClr val="accent2"/>
              </a:buClr>
              <a:buFont typeface="Wingdings" charset="2"/>
              <a:buChar char="v"/>
            </a:pPr>
            <a:r>
              <a:rPr lang="es-ES_tradnl" sz="2300" dirty="0" smtClean="0"/>
              <a:t>5</a:t>
            </a:r>
            <a:r>
              <a:rPr lang="es-ES_tradnl" sz="2300" dirty="0"/>
              <a:t>. El proceso </a:t>
            </a:r>
            <a:r>
              <a:rPr lang="en-US" sz="2400" dirty="0"/>
              <a:t>Close Project or </a:t>
            </a:r>
            <a:r>
              <a:rPr lang="en-US" sz="2400" dirty="0" smtClean="0"/>
              <a:t>Phase </a:t>
            </a:r>
            <a:r>
              <a:rPr lang="es-ES_tradnl" sz="2300" dirty="0" smtClean="0"/>
              <a:t>también </a:t>
            </a:r>
            <a:r>
              <a:rPr lang="es-ES_tradnl" sz="2300" dirty="0"/>
              <a:t>toma </a:t>
            </a:r>
            <a:r>
              <a:rPr lang="es-ES_tradnl" sz="2300" dirty="0" smtClean="0"/>
              <a:t>la </a:t>
            </a:r>
            <a:r>
              <a:rPr lang="es-ES_tradnl" sz="2300" dirty="0" err="1" smtClean="0"/>
              <a:t>especificaci</a:t>
            </a:r>
            <a:r>
              <a:rPr lang="es-ES" sz="2300" dirty="0" err="1" smtClean="0"/>
              <a:t>ón</a:t>
            </a:r>
            <a:r>
              <a:rPr lang="es-ES" sz="2300" dirty="0" smtClean="0"/>
              <a:t> o chart </a:t>
            </a:r>
            <a:r>
              <a:rPr lang="es-ES_tradnl" sz="2300" dirty="0" smtClean="0"/>
              <a:t>del </a:t>
            </a:r>
            <a:r>
              <a:rPr lang="es-ES_tradnl" sz="2300" dirty="0"/>
              <a:t>proyecto, </a:t>
            </a:r>
            <a:r>
              <a:rPr lang="es-ES_tradnl" sz="2300" dirty="0" smtClean="0"/>
              <a:t>output del </a:t>
            </a:r>
            <a:r>
              <a:rPr lang="es-ES_tradnl" sz="2300" dirty="0"/>
              <a:t>proceso </a:t>
            </a:r>
            <a:r>
              <a:rPr lang="en-US" sz="2400" dirty="0"/>
              <a:t>Develop Project Charter</a:t>
            </a:r>
            <a:r>
              <a:rPr lang="es-ES_tradnl" sz="2300" dirty="0" smtClean="0"/>
              <a:t>, </a:t>
            </a:r>
            <a:r>
              <a:rPr lang="es-ES_tradnl" sz="2300" dirty="0"/>
              <a:t>como una entrada</a:t>
            </a:r>
            <a:r>
              <a:rPr lang="es-ES_tradnl" sz="2300" dirty="0" smtClean="0"/>
              <a:t>.</a:t>
            </a: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86</a:t>
            </a:fld>
            <a:endParaRPr lang="en-US" sz="1600"/>
          </a:p>
        </p:txBody>
      </p:sp>
    </p:spTree>
    <p:extLst>
      <p:ext uri="{BB962C8B-B14F-4D97-AF65-F5344CB8AC3E}">
        <p14:creationId xmlns:p14="http://schemas.microsoft.com/office/powerpoint/2010/main" val="153103948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La </a:t>
            </a:r>
            <a:r>
              <a:rPr lang="es-ES_tradnl" sz="2300" dirty="0" err="1" smtClean="0"/>
              <a:t>especificaci</a:t>
            </a:r>
            <a:r>
              <a:rPr lang="es-ES" sz="2300" dirty="0" err="1" smtClean="0"/>
              <a:t>ón</a:t>
            </a:r>
            <a:r>
              <a:rPr lang="es-ES" sz="2300" dirty="0" smtClean="0"/>
              <a:t> o </a:t>
            </a:r>
            <a:r>
              <a:rPr lang="es-ES" sz="2300" dirty="0" err="1" smtClean="0"/>
              <a:t>charter</a:t>
            </a:r>
            <a:r>
              <a:rPr lang="es-ES" sz="2300" dirty="0" smtClean="0"/>
              <a:t> </a:t>
            </a:r>
            <a:r>
              <a:rPr lang="es-ES_tradnl" sz="2300" dirty="0" smtClean="0"/>
              <a:t>del </a:t>
            </a:r>
            <a:r>
              <a:rPr lang="es-ES_tradnl" sz="2300" dirty="0"/>
              <a:t>proyecto es un documento que contiene información de alto nivel sobre el proyecto, como el propósito, los objetivos y los recursos financieros </a:t>
            </a:r>
            <a:r>
              <a:rPr lang="es-ES_tradnl" sz="2300" dirty="0" err="1"/>
              <a:t>preaprobados</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La </a:t>
            </a:r>
            <a:r>
              <a:rPr lang="es-ES_tradnl" sz="2300" dirty="0"/>
              <a:t>razón más importante por la que se produce este documento, utilizando el proceso de </a:t>
            </a:r>
            <a:r>
              <a:rPr lang="en-US" sz="2400" dirty="0"/>
              <a:t>Develop Project Charter</a:t>
            </a:r>
            <a:r>
              <a:rPr lang="es-ES_tradnl" sz="2300" dirty="0" smtClean="0"/>
              <a:t>, </a:t>
            </a:r>
            <a:r>
              <a:rPr lang="es-ES_tradnl" sz="2300" dirty="0"/>
              <a:t>es para recibir la autorización formal del proyecto. </a:t>
            </a:r>
            <a:endParaRPr lang="es-ES_tradnl" sz="2300" dirty="0" smtClean="0"/>
          </a:p>
          <a:p>
            <a:pPr>
              <a:spcBef>
                <a:spcPts val="500"/>
              </a:spcBef>
              <a:spcAft>
                <a:spcPts val="300"/>
              </a:spcAft>
              <a:buClr>
                <a:schemeClr val="accent2"/>
              </a:buClr>
              <a:buFont typeface="Wingdings" charset="2"/>
              <a:buChar char="v"/>
            </a:pPr>
            <a:r>
              <a:rPr lang="es-ES_tradnl" sz="2300" dirty="0" smtClean="0"/>
              <a:t>Para </a:t>
            </a:r>
            <a:r>
              <a:rPr lang="es-ES_tradnl" sz="2300" dirty="0"/>
              <a:t>lograr esto, es necesario que el estatuto muestre claramente la necesidad comercial del proyecto y que los objetivos del proyecto se alineen con los objetivos estratégicos de la organización. </a:t>
            </a:r>
            <a:endParaRPr lang="es-ES_tradnl" sz="23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87</a:t>
            </a:fld>
            <a:endParaRPr lang="en-US" sz="1600"/>
          </a:p>
        </p:txBody>
      </p:sp>
    </p:spTree>
    <p:extLst>
      <p:ext uri="{BB962C8B-B14F-4D97-AF65-F5344CB8AC3E}">
        <p14:creationId xmlns:p14="http://schemas.microsoft.com/office/powerpoint/2010/main" val="16666842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2326105"/>
            <a:ext cx="10262382" cy="4133680"/>
          </a:xfrm>
        </p:spPr>
        <p:txBody>
          <a:bodyPr>
            <a:noAutofit/>
          </a:bodyPr>
          <a:lstStyle/>
          <a:p>
            <a:pPr>
              <a:spcBef>
                <a:spcPts val="500"/>
              </a:spcBef>
              <a:spcAft>
                <a:spcPts val="300"/>
              </a:spcAft>
              <a:buClr>
                <a:schemeClr val="accent2"/>
              </a:buClr>
              <a:buFont typeface="Wingdings" charset="2"/>
              <a:buChar char="v"/>
            </a:pPr>
            <a:r>
              <a:rPr lang="es-ES_tradnl" sz="2300" dirty="0"/>
              <a:t>Para este propósito, dos documentos comerciales de gestión de proyectos son generados: el </a:t>
            </a:r>
            <a:r>
              <a:rPr lang="es-ES_tradnl" sz="2300" u="sng" dirty="0"/>
              <a:t>caso de negocio del proyecto </a:t>
            </a:r>
            <a:r>
              <a:rPr lang="es-ES_tradnl" sz="2300" dirty="0"/>
              <a:t>y el </a:t>
            </a:r>
            <a:r>
              <a:rPr lang="es-ES_tradnl" sz="2300" u="sng" dirty="0"/>
              <a:t>plan de gestión de beneficios del proyecto</a:t>
            </a:r>
            <a:r>
              <a:rPr lang="es-ES_tradnl" sz="2300" dirty="0"/>
              <a:t>. </a:t>
            </a:r>
            <a:endParaRPr lang="es-ES_tradnl" sz="2300" dirty="0" smtClean="0"/>
          </a:p>
          <a:p>
            <a:pPr>
              <a:spcBef>
                <a:spcPts val="500"/>
              </a:spcBef>
              <a:spcAft>
                <a:spcPts val="300"/>
              </a:spcAft>
              <a:buClr>
                <a:schemeClr val="accent2"/>
              </a:buClr>
              <a:buFont typeface="Wingdings" charset="2"/>
              <a:buChar char="v"/>
            </a:pPr>
            <a:r>
              <a:rPr lang="es-ES_tradnl" sz="2300" dirty="0" smtClean="0"/>
              <a:t>Ambos </a:t>
            </a:r>
            <a:r>
              <a:rPr lang="es-ES_tradnl" sz="2300" dirty="0"/>
              <a:t>documentos se incorporan al proceso </a:t>
            </a:r>
            <a:r>
              <a:rPr lang="en-US" sz="2400" dirty="0"/>
              <a:t>Develop Project Charter</a:t>
            </a:r>
            <a:r>
              <a:rPr lang="es-ES_tradnl" sz="2300" dirty="0" smtClean="0"/>
              <a:t>, </a:t>
            </a:r>
            <a:r>
              <a:rPr lang="es-ES_tradnl" sz="2300" dirty="0"/>
              <a:t>como se muestra en la Tabla 3-2, que también muestra los otros elementos de entrada junto con las herramientas y técnicas aplicadas en los insumos para producir los resultados enumerados: la </a:t>
            </a:r>
            <a:r>
              <a:rPr lang="es-ES_tradnl" sz="2300" dirty="0" err="1" smtClean="0"/>
              <a:t>especificaci</a:t>
            </a:r>
            <a:r>
              <a:rPr lang="es-ES" sz="2300" dirty="0" err="1" smtClean="0"/>
              <a:t>ón</a:t>
            </a:r>
            <a:r>
              <a:rPr lang="es-ES_tradnl" sz="2300" dirty="0" smtClean="0"/>
              <a:t> </a:t>
            </a:r>
            <a:r>
              <a:rPr lang="es-ES_tradnl" sz="2300" dirty="0"/>
              <a:t>del proyecto y el registro de </a:t>
            </a:r>
            <a:r>
              <a:rPr lang="es-ES_tradnl" sz="2300" dirty="0" smtClean="0"/>
              <a:t>suposiciones (</a:t>
            </a:r>
            <a:r>
              <a:rPr lang="en-US" sz="2400" dirty="0"/>
              <a:t>assumptions </a:t>
            </a:r>
            <a:r>
              <a:rPr lang="en-US" sz="2400" dirty="0" smtClean="0"/>
              <a:t>log</a:t>
            </a:r>
            <a:r>
              <a:rPr lang="es-ES_tradnl" sz="2300" dirty="0" smtClean="0"/>
              <a:t>).</a:t>
            </a: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88</a:t>
            </a:fld>
            <a:endParaRPr lang="en-US" sz="1600"/>
          </a:p>
        </p:txBody>
      </p:sp>
    </p:spTree>
    <p:extLst>
      <p:ext uri="{BB962C8B-B14F-4D97-AF65-F5344CB8AC3E}">
        <p14:creationId xmlns:p14="http://schemas.microsoft.com/office/powerpoint/2010/main" val="160272723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89</a:t>
            </a:fld>
            <a:endParaRPr lang="en-US" sz="1600"/>
          </a:p>
        </p:txBody>
      </p:sp>
      <p:pic>
        <p:nvPicPr>
          <p:cNvPr id="6" name="Imagen 5"/>
          <p:cNvPicPr>
            <a:picLocks noChangeAspect="1"/>
          </p:cNvPicPr>
          <p:nvPr/>
        </p:nvPicPr>
        <p:blipFill>
          <a:blip r:embed="rId2"/>
          <a:stretch>
            <a:fillRect/>
          </a:stretch>
        </p:blipFill>
        <p:spPr>
          <a:xfrm>
            <a:off x="753355" y="2010945"/>
            <a:ext cx="10666350" cy="3331077"/>
          </a:xfrm>
          <a:prstGeom prst="rect">
            <a:avLst/>
          </a:prstGeom>
        </p:spPr>
      </p:pic>
      <p:sp>
        <p:nvSpPr>
          <p:cNvPr id="3" name="CuadroTexto 2"/>
          <p:cNvSpPr txBox="1"/>
          <p:nvPr/>
        </p:nvSpPr>
        <p:spPr>
          <a:xfrm>
            <a:off x="1026695" y="5516183"/>
            <a:ext cx="10393010" cy="769441"/>
          </a:xfrm>
          <a:prstGeom prst="rect">
            <a:avLst/>
          </a:prstGeom>
          <a:noFill/>
        </p:spPr>
        <p:txBody>
          <a:bodyPr wrap="square" rtlCol="0">
            <a:spAutoFit/>
          </a:bodyPr>
          <a:lstStyle/>
          <a:p>
            <a:r>
              <a:rPr lang="en-US" sz="2200" dirty="0"/>
              <a:t>Los </a:t>
            </a:r>
            <a:r>
              <a:rPr lang="en-US" sz="2200" dirty="0" err="1"/>
              <a:t>otros</a:t>
            </a:r>
            <a:r>
              <a:rPr lang="en-US" sz="2200" dirty="0"/>
              <a:t> </a:t>
            </a:r>
            <a:r>
              <a:rPr lang="en-US" sz="2200" dirty="0" err="1"/>
              <a:t>elementos</a:t>
            </a:r>
            <a:r>
              <a:rPr lang="en-US" sz="2200" dirty="0"/>
              <a:t> de entrada para el </a:t>
            </a:r>
            <a:r>
              <a:rPr lang="en-US" sz="2200" dirty="0" err="1"/>
              <a:t>proceso</a:t>
            </a:r>
            <a:r>
              <a:rPr lang="en-US" sz="2200" dirty="0"/>
              <a:t> Develop Project Charter </a:t>
            </a:r>
            <a:r>
              <a:rPr lang="en-US" sz="2200" dirty="0" smtClean="0"/>
              <a:t>se </a:t>
            </a:r>
            <a:r>
              <a:rPr lang="en-US" sz="2200" dirty="0" err="1"/>
              <a:t>discuten</a:t>
            </a:r>
            <a:r>
              <a:rPr lang="en-US" sz="2200" dirty="0"/>
              <a:t> a </a:t>
            </a:r>
            <a:r>
              <a:rPr lang="en-US" sz="2200" dirty="0" err="1"/>
              <a:t>continuación</a:t>
            </a:r>
            <a:r>
              <a:rPr lang="en-US" sz="2200" dirty="0"/>
              <a:t>.</a:t>
            </a:r>
          </a:p>
        </p:txBody>
      </p:sp>
    </p:spTree>
    <p:extLst>
      <p:ext uri="{BB962C8B-B14F-4D97-AF65-F5344CB8AC3E}">
        <p14:creationId xmlns:p14="http://schemas.microsoft.com/office/powerpoint/2010/main" val="193492442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9</a:t>
            </a:fld>
            <a:endParaRPr lang="es-ES_tradnl" sz="1600" dirty="0"/>
          </a:p>
        </p:txBody>
      </p:sp>
      <p:sp>
        <p:nvSpPr>
          <p:cNvPr id="6" name="Título 1"/>
          <p:cNvSpPr txBox="1">
            <a:spLocks/>
          </p:cNvSpPr>
          <p:nvPr/>
        </p:nvSpPr>
        <p:spPr>
          <a:xfrm>
            <a:off x="681644" y="293914"/>
            <a:ext cx="11089860" cy="151098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Calendario Actuaciones</a:t>
            </a:r>
            <a:endParaRPr lang="es-ES_tradnl" sz="4400" b="1" dirty="0"/>
          </a:p>
        </p:txBody>
      </p:sp>
      <p:graphicFrame>
        <p:nvGraphicFramePr>
          <p:cNvPr id="3" name="Tabla 2"/>
          <p:cNvGraphicFramePr>
            <a:graphicFrameLocks noGrp="1"/>
          </p:cNvGraphicFramePr>
          <p:nvPr>
            <p:extLst>
              <p:ext uri="{D42A27DB-BD31-4B8C-83A1-F6EECF244321}">
                <p14:modId xmlns:p14="http://schemas.microsoft.com/office/powerpoint/2010/main" val="1659278196"/>
              </p:ext>
            </p:extLst>
          </p:nvPr>
        </p:nvGraphicFramePr>
        <p:xfrm>
          <a:off x="567099" y="1049404"/>
          <a:ext cx="10906624" cy="5166360"/>
        </p:xfrm>
        <a:graphic>
          <a:graphicData uri="http://schemas.openxmlformats.org/drawingml/2006/table">
            <a:tbl>
              <a:tblPr/>
              <a:tblGrid>
                <a:gridCol w="3516940"/>
                <a:gridCol w="821076"/>
                <a:gridCol w="821076"/>
                <a:gridCol w="821076"/>
                <a:gridCol w="821076"/>
                <a:gridCol w="821076"/>
                <a:gridCol w="821076"/>
                <a:gridCol w="821076"/>
                <a:gridCol w="821076"/>
                <a:gridCol w="821076"/>
              </a:tblGrid>
              <a:tr h="203200">
                <a:tc>
                  <a:txBody>
                    <a:bodyPr/>
                    <a:lstStyle/>
                    <a:p>
                      <a:pPr algn="l" fontAlgn="b"/>
                      <a:endParaRPr lang="es-ES_tradnl" sz="18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Mi</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Ju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Lu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Mi</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Ju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Lu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endParaRPr lang="es-ES_tradnl" sz="18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is-IS" sz="1800" b="0" i="0" u="none" strike="noStrike">
                          <a:solidFill>
                            <a:srgbClr val="000000"/>
                          </a:solidFill>
                          <a:effectLst/>
                          <a:latin typeface="Calibri" charset="0"/>
                        </a:rPr>
                        <a:t>28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1800" b="0" i="0" u="none" strike="noStrike">
                          <a:solidFill>
                            <a:srgbClr val="000000"/>
                          </a:solidFill>
                          <a:effectLst/>
                          <a:latin typeface="Calibri" charset="0"/>
                        </a:rPr>
                        <a:t>29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30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800" b="0" i="0" u="none" strike="noStrike">
                          <a:solidFill>
                            <a:srgbClr val="000000"/>
                          </a:solidFill>
                          <a:effectLst/>
                          <a:latin typeface="Calibri" charset="0"/>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richard.amaguaya@epn.edu.ec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guillermo.andrade@epn.edu.ec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enmanuel.arruelas@epn.edu.ec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paulo.cabrera@epn.edu.ec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eduardo.cajias@epn.edu.ec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erika.cevallos@epn.edu.ec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diego.chacon@epn.edu.ec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paul.chicaiza@epn.edu.ec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carlos.cueva@epn.edu.ec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david.galarza@epn.edu.ec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alexis.gonzalez@epn.edu.ec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jorge.izamoposita@epn.edu.ec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nelson.lopez@epn.edu.ec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lorena.morales@epn.edu.ec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juan.pineida@epn.edu.ec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dirty="0" err="1">
                          <a:solidFill>
                            <a:srgbClr val="000000"/>
                          </a:solidFill>
                          <a:effectLst/>
                          <a:latin typeface="Calibri" charset="0"/>
                        </a:rPr>
                        <a:t>gregorio.villalba@epn.edu.ec</a:t>
                      </a:r>
                      <a:endParaRPr lang="es-ES_tradnl" sz="18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dirty="0">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6162379"/>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2229853"/>
            <a:ext cx="10262382" cy="4229932"/>
          </a:xfrm>
        </p:spPr>
        <p:txBody>
          <a:bodyPr>
            <a:noAutofit/>
          </a:bodyPr>
          <a:lstStyle/>
          <a:p>
            <a:pPr marL="0" indent="0">
              <a:spcBef>
                <a:spcPts val="500"/>
              </a:spcBef>
              <a:spcAft>
                <a:spcPts val="300"/>
              </a:spcAft>
              <a:buClr>
                <a:schemeClr val="accent2"/>
              </a:buClr>
              <a:buNone/>
            </a:pPr>
            <a:r>
              <a:rPr lang="es-ES_tradnl" sz="2400" b="1" dirty="0"/>
              <a:t>Acuerdos. </a:t>
            </a:r>
            <a:endParaRPr lang="es-ES_tradnl" sz="2400" b="1" dirty="0" smtClean="0"/>
          </a:p>
          <a:p>
            <a:pPr>
              <a:spcBef>
                <a:spcPts val="500"/>
              </a:spcBef>
              <a:spcAft>
                <a:spcPts val="300"/>
              </a:spcAft>
              <a:buClr>
                <a:schemeClr val="accent2"/>
              </a:buClr>
              <a:buFont typeface="Wingdings" charset="2"/>
              <a:buChar char="v"/>
            </a:pPr>
            <a:r>
              <a:rPr lang="es-ES_tradnl" sz="2400" dirty="0" smtClean="0"/>
              <a:t>Cuando </a:t>
            </a:r>
            <a:r>
              <a:rPr lang="es-ES_tradnl" sz="2400" dirty="0"/>
              <a:t>se debe realizar un proyecto para un cliente que es externo a la organización ejecutante, generalmente se realiza en base a un contrato. El contrato puede proporcionar la información clave </a:t>
            </a:r>
            <a:r>
              <a:rPr lang="es-ES_tradnl" sz="2400" dirty="0" smtClean="0"/>
              <a:t>requerida, </a:t>
            </a:r>
            <a:r>
              <a:rPr lang="es-ES_tradnl" sz="2400" dirty="0"/>
              <a:t>como las partes interesadas del lado del cliente y las condiciones de pago. </a:t>
            </a:r>
            <a:endParaRPr lang="es-ES_tradnl" sz="2400" dirty="0" smtClean="0"/>
          </a:p>
          <a:p>
            <a:pPr>
              <a:spcBef>
                <a:spcPts val="500"/>
              </a:spcBef>
              <a:spcAft>
                <a:spcPts val="300"/>
              </a:spcAft>
              <a:buClr>
                <a:schemeClr val="accent2"/>
              </a:buClr>
              <a:buFont typeface="Wingdings" charset="2"/>
              <a:buChar char="v"/>
            </a:pPr>
            <a:r>
              <a:rPr lang="es-ES_tradnl" sz="2400" dirty="0" smtClean="0"/>
              <a:t>Sin </a:t>
            </a:r>
            <a:r>
              <a:rPr lang="es-ES_tradnl" sz="2400" dirty="0"/>
              <a:t>embargo, además de un contrato, un acuerdo puede venir en varias otras formas, como acuerdos verbales, correo electrónico, cartas de intención, acuerdos de nivel de servicio (SLA) y memorandos de entendimiento (MOU).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90</a:t>
            </a:fld>
            <a:endParaRPr lang="en-US" sz="1600"/>
          </a:p>
        </p:txBody>
      </p:sp>
    </p:spTree>
    <p:extLst>
      <p:ext uri="{BB962C8B-B14F-4D97-AF65-F5344CB8AC3E}">
        <p14:creationId xmlns:p14="http://schemas.microsoft.com/office/powerpoint/2010/main" val="3275535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1899139"/>
            <a:ext cx="10262382" cy="4560646"/>
          </a:xfrm>
        </p:spPr>
        <p:txBody>
          <a:bodyPr>
            <a:noAutofit/>
          </a:bodyPr>
          <a:lstStyle/>
          <a:p>
            <a:pPr marL="0" indent="0">
              <a:spcBef>
                <a:spcPts val="500"/>
              </a:spcBef>
              <a:spcAft>
                <a:spcPts val="300"/>
              </a:spcAft>
              <a:buClr>
                <a:schemeClr val="accent2"/>
              </a:buClr>
              <a:buNone/>
            </a:pPr>
            <a:r>
              <a:rPr lang="es-ES_tradnl" sz="2400" b="1" dirty="0"/>
              <a:t>Factores ambientales de la empresa. </a:t>
            </a:r>
            <a:endParaRPr lang="es-ES_tradnl" sz="2400" b="1" dirty="0" smtClean="0"/>
          </a:p>
          <a:p>
            <a:pPr>
              <a:spcBef>
                <a:spcPts val="500"/>
              </a:spcBef>
              <a:spcAft>
                <a:spcPts val="300"/>
              </a:spcAft>
              <a:buClr>
                <a:schemeClr val="accent2"/>
              </a:buClr>
              <a:buFont typeface="Wingdings" charset="2"/>
              <a:buChar char="v"/>
            </a:pPr>
            <a:r>
              <a:rPr lang="es-ES_tradnl" sz="2400" dirty="0" smtClean="0"/>
              <a:t>Durante </a:t>
            </a:r>
            <a:r>
              <a:rPr lang="es-ES_tradnl" sz="2400" dirty="0"/>
              <a:t>el desarrollo </a:t>
            </a:r>
            <a:r>
              <a:rPr lang="es-ES_tradnl" sz="2400" dirty="0" smtClean="0"/>
              <a:t>del chart del </a:t>
            </a:r>
            <a:r>
              <a:rPr lang="es-ES_tradnl" sz="2400" dirty="0"/>
              <a:t>proyecto, debe tener en cuenta los factores ambientales de la organización ejecutante relevantes para esta tarea, que incluyen lo siguiente</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Estándares gubernamentales y de la industria, como los requisitos legales, estándares de productos y estándares de calidad relevantes para el proyecto y utilizados para determinar los requisitos del proyecto, etc</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Los requisitos y restricciones reglamentarios y legales pueden influir en los requisitos del producto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La cultura y el clima político de la organización pueden influir en cómo procesar y canalizar la carta del proyecto y obtener la aprobación previa de los recursos</a:t>
            </a:r>
            <a:r>
              <a:rPr lang="es-ES_tradnl" sz="2400" dirty="0" smtClean="0"/>
              <a:t>. </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91</a:t>
            </a:fld>
            <a:endParaRPr lang="en-US" sz="1600"/>
          </a:p>
        </p:txBody>
      </p:sp>
    </p:spTree>
    <p:extLst>
      <p:ext uri="{BB962C8B-B14F-4D97-AF65-F5344CB8AC3E}">
        <p14:creationId xmlns:p14="http://schemas.microsoft.com/office/powerpoint/2010/main" val="27917265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1899139"/>
            <a:ext cx="10262382" cy="4560646"/>
          </a:xfrm>
        </p:spPr>
        <p:txBody>
          <a:bodyPr>
            <a:noAutofit/>
          </a:bodyPr>
          <a:lstStyle/>
          <a:p>
            <a:pPr marL="292608" lvl="1" indent="0">
              <a:spcBef>
                <a:spcPts val="500"/>
              </a:spcBef>
              <a:spcAft>
                <a:spcPts val="300"/>
              </a:spcAft>
              <a:buClr>
                <a:schemeClr val="accent2"/>
              </a:buClr>
              <a:buNone/>
            </a:pPr>
            <a:r>
              <a:rPr lang="es-ES_tradnl" sz="2400" dirty="0"/>
              <a:t>• Las condiciones del mercado pueden influir en el calendario y los requisitos del hito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La estructura organizativa y el marco de gobierno pueden influir en el nivel de responsabilidad y autoridad asignado por el gerente del proyecto y la decisión sobre quién tendrá autoridad en el proyecto</a:t>
            </a:r>
            <a:r>
              <a:rPr lang="es-ES_tradnl" sz="2400" dirty="0" smtClean="0"/>
              <a:t>.</a:t>
            </a:r>
          </a:p>
          <a:p>
            <a:pPr marL="292608" lvl="1" indent="0">
              <a:spcBef>
                <a:spcPts val="500"/>
              </a:spcBef>
              <a:spcAft>
                <a:spcPts val="300"/>
              </a:spcAft>
              <a:buClr>
                <a:schemeClr val="accent2"/>
              </a:buClr>
              <a:buNone/>
            </a:pPr>
            <a:r>
              <a:rPr lang="es-ES_tradnl" sz="2400" dirty="0" smtClean="0"/>
              <a:t>• </a:t>
            </a:r>
            <a:r>
              <a:rPr lang="es-ES_tradnl" sz="2400" dirty="0"/>
              <a:t>Las expectativas de los interesados ​​y su umbral de riesgo pueden influir en varios elementos </a:t>
            </a:r>
            <a:r>
              <a:rPr lang="es-ES_tradnl" sz="2400" dirty="0" smtClean="0"/>
              <a:t>del chart, </a:t>
            </a:r>
            <a:r>
              <a:rPr lang="es-ES_tradnl" sz="2400" dirty="0"/>
              <a:t>como los requisitos del producto, el calendario de hitos, el riesgo general del proyecto, los objetivos del proyecto y los criterios de éxito. </a:t>
            </a:r>
            <a:endParaRPr lang="es-ES_tradnl" sz="2400" dirty="0" smtClean="0"/>
          </a:p>
          <a:p>
            <a:pPr>
              <a:spcBef>
                <a:spcPts val="500"/>
              </a:spcBef>
              <a:spcAft>
                <a:spcPts val="300"/>
              </a:spcAft>
              <a:buClr>
                <a:schemeClr val="accent2"/>
              </a:buClr>
              <a:buFont typeface="Wingdings" charset="2"/>
              <a:buChar char="v"/>
            </a:pPr>
            <a:r>
              <a:rPr lang="es-ES_tradnl" sz="2400" dirty="0" smtClean="0"/>
              <a:t>Tenga </a:t>
            </a:r>
            <a:r>
              <a:rPr lang="es-ES_tradnl" sz="2400" dirty="0"/>
              <a:t>en cuenta que los factores ambientales pueden ser internos a la organización ejecutante, como la cultura de la organización, o externos a la organización, como las condiciones del mercado</a:t>
            </a:r>
            <a:r>
              <a:rPr lang="es-ES_tradnl" sz="2400" dirty="0" smtClean="0"/>
              <a:t>.</a:t>
            </a:r>
          </a:p>
          <a:p>
            <a:pPr>
              <a:spcBef>
                <a:spcPts val="500"/>
              </a:spcBef>
              <a:spcAft>
                <a:spcPts val="300"/>
              </a:spcAft>
              <a:buClr>
                <a:schemeClr val="accent2"/>
              </a:buClr>
              <a:buFont typeface="Wingdings" charset="2"/>
              <a:buChar char="v"/>
            </a:pP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92</a:t>
            </a:fld>
            <a:endParaRPr lang="en-US" sz="1600"/>
          </a:p>
        </p:txBody>
      </p:sp>
    </p:spTree>
    <p:extLst>
      <p:ext uri="{BB962C8B-B14F-4D97-AF65-F5344CB8AC3E}">
        <p14:creationId xmlns:p14="http://schemas.microsoft.com/office/powerpoint/2010/main" val="42119417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1899139"/>
            <a:ext cx="10262382" cy="4560646"/>
          </a:xfrm>
        </p:spPr>
        <p:txBody>
          <a:bodyPr>
            <a:noAutofit/>
          </a:bodyPr>
          <a:lstStyle/>
          <a:p>
            <a:pPr marL="0" indent="0">
              <a:spcBef>
                <a:spcPts val="500"/>
              </a:spcBef>
              <a:spcAft>
                <a:spcPts val="300"/>
              </a:spcAft>
              <a:buClr>
                <a:schemeClr val="accent2"/>
              </a:buClr>
              <a:buNone/>
            </a:pPr>
            <a:r>
              <a:rPr lang="es-ES_tradnl" sz="2300" b="1" dirty="0"/>
              <a:t>Activos del proceso organizacional. </a:t>
            </a:r>
            <a:endParaRPr lang="es-ES_tradnl" sz="2300" b="1" dirty="0" smtClean="0"/>
          </a:p>
          <a:p>
            <a:pPr>
              <a:spcBef>
                <a:spcPts val="500"/>
              </a:spcBef>
              <a:spcAft>
                <a:spcPts val="300"/>
              </a:spcAft>
              <a:buClr>
                <a:schemeClr val="accent2"/>
              </a:buClr>
              <a:buFont typeface="Wingdings" charset="2"/>
              <a:buChar char="v"/>
            </a:pPr>
            <a:r>
              <a:rPr lang="es-ES_tradnl" sz="2300" dirty="0" smtClean="0"/>
              <a:t>Como se vio anteriormente, </a:t>
            </a:r>
            <a:r>
              <a:rPr lang="es-ES_tradnl" sz="2300" dirty="0"/>
              <a:t>los activos de procesos organizacionales generalmente se agrupan en dos categorías: procesos y procedimientos para llevar a cabo el trabajo, y una base de datos de conocimiento corporativo para almacenar y recuperar información para ayudar al </a:t>
            </a:r>
            <a:r>
              <a:rPr lang="es-ES_tradnl" sz="2300" dirty="0" smtClean="0"/>
              <a:t>proyecto. </a:t>
            </a:r>
          </a:p>
          <a:p>
            <a:pPr>
              <a:spcBef>
                <a:spcPts val="500"/>
              </a:spcBef>
              <a:spcAft>
                <a:spcPts val="300"/>
              </a:spcAft>
              <a:buClr>
                <a:schemeClr val="accent2"/>
              </a:buClr>
              <a:buFont typeface="Wingdings" charset="2"/>
              <a:buChar char="v"/>
            </a:pPr>
            <a:r>
              <a:rPr lang="es-ES_tradnl" sz="2300" dirty="0" smtClean="0"/>
              <a:t>Por </a:t>
            </a:r>
            <a:r>
              <a:rPr lang="es-ES_tradnl" sz="2300" dirty="0"/>
              <a:t>ejemplo, la organización ejecutante podría tener sus propios lineamientos, políticas y procedimientos, cuyo efecto en el proyecto debe considerarse al desarrollar </a:t>
            </a:r>
            <a:r>
              <a:rPr lang="es-ES_tradnl" sz="2300" dirty="0" smtClean="0"/>
              <a:t>el chart del proyecto </a:t>
            </a:r>
            <a:r>
              <a:rPr lang="es-ES_tradnl" sz="2300" dirty="0"/>
              <a:t>y otros </a:t>
            </a:r>
            <a:r>
              <a:rPr lang="es-ES_tradnl" sz="2300" dirty="0" smtClean="0"/>
              <a:t>documentos. </a:t>
            </a:r>
          </a:p>
          <a:p>
            <a:pPr>
              <a:spcBef>
                <a:spcPts val="500"/>
              </a:spcBef>
              <a:spcAft>
                <a:spcPts val="300"/>
              </a:spcAft>
              <a:buClr>
                <a:schemeClr val="accent2"/>
              </a:buClr>
              <a:buFont typeface="Wingdings" charset="2"/>
              <a:buChar char="v"/>
            </a:pPr>
            <a:r>
              <a:rPr lang="es-ES_tradnl" sz="2300" dirty="0" smtClean="0"/>
              <a:t>Otro </a:t>
            </a:r>
            <a:r>
              <a:rPr lang="es-ES_tradnl" sz="2300" dirty="0"/>
              <a:t>ejemplo de los activos de proceso de una organización son los conocimientos y aprendizajes adquiridos de proyectos anteriores.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93</a:t>
            </a:fld>
            <a:endParaRPr lang="en-US" sz="1600"/>
          </a:p>
        </p:txBody>
      </p:sp>
    </p:spTree>
    <p:extLst>
      <p:ext uri="{BB962C8B-B14F-4D97-AF65-F5344CB8AC3E}">
        <p14:creationId xmlns:p14="http://schemas.microsoft.com/office/powerpoint/2010/main" val="24636802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Developing the Project Charter</a:t>
            </a:r>
          </a:p>
        </p:txBody>
      </p:sp>
      <p:sp>
        <p:nvSpPr>
          <p:cNvPr id="3" name="Marcador de contenido 2"/>
          <p:cNvSpPr>
            <a:spLocks noGrp="1"/>
          </p:cNvSpPr>
          <p:nvPr>
            <p:ph idx="1"/>
          </p:nvPr>
        </p:nvSpPr>
        <p:spPr>
          <a:xfrm>
            <a:off x="1097280" y="2165683"/>
            <a:ext cx="10262382" cy="4294101"/>
          </a:xfrm>
        </p:spPr>
        <p:txBody>
          <a:bodyPr>
            <a:noAutofit/>
          </a:bodyPr>
          <a:lstStyle/>
          <a:p>
            <a:pPr>
              <a:spcBef>
                <a:spcPts val="500"/>
              </a:spcBef>
              <a:spcAft>
                <a:spcPts val="300"/>
              </a:spcAft>
              <a:buClr>
                <a:schemeClr val="accent2"/>
              </a:buClr>
              <a:buFont typeface="Wingdings" charset="2"/>
              <a:buChar char="v"/>
            </a:pPr>
            <a:r>
              <a:rPr lang="es-ES_tradnl" sz="2500" dirty="0" smtClean="0"/>
              <a:t>Para </a:t>
            </a:r>
            <a:r>
              <a:rPr lang="es-ES_tradnl" sz="2500" dirty="0"/>
              <a:t>resumir, los elementos de entrada para desarrollar el </a:t>
            </a:r>
            <a:r>
              <a:rPr lang="es-ES_tradnl" sz="2500" dirty="0" smtClean="0"/>
              <a:t>chart del </a:t>
            </a:r>
            <a:r>
              <a:rPr lang="es-ES_tradnl" sz="2500" dirty="0"/>
              <a:t>proyecto pueden incluir dos documentos </a:t>
            </a:r>
            <a:r>
              <a:rPr lang="es-ES_tradnl" sz="2500" dirty="0" smtClean="0"/>
              <a:t>comerciales (caso </a:t>
            </a:r>
            <a:r>
              <a:rPr lang="es-ES_tradnl" sz="2500" dirty="0"/>
              <a:t>de negocio del proyecto y plan de gestión de beneficios del </a:t>
            </a:r>
            <a:r>
              <a:rPr lang="es-ES_tradnl" sz="2500" dirty="0" smtClean="0"/>
              <a:t>proyecto), </a:t>
            </a:r>
            <a:r>
              <a:rPr lang="es-ES_tradnl" sz="2500" dirty="0"/>
              <a:t>factores ambientales de la empresa, activos de procesos organizacionales y posiblemente un contrato o alguna otra forma de acuerdo. </a:t>
            </a:r>
            <a:endParaRPr lang="es-ES_tradnl" sz="2500" dirty="0" smtClean="0"/>
          </a:p>
          <a:p>
            <a:pPr>
              <a:spcBef>
                <a:spcPts val="500"/>
              </a:spcBef>
              <a:spcAft>
                <a:spcPts val="300"/>
              </a:spcAft>
              <a:buClr>
                <a:schemeClr val="accent2"/>
              </a:buClr>
              <a:buFont typeface="Wingdings" charset="2"/>
              <a:buChar char="v"/>
            </a:pPr>
            <a:r>
              <a:rPr lang="es-ES_tradnl" sz="2500" dirty="0" smtClean="0"/>
              <a:t>Considere las </a:t>
            </a:r>
            <a:r>
              <a:rPr lang="es-ES_tradnl" sz="2500" dirty="0"/>
              <a:t>entradas disponibles y </a:t>
            </a:r>
            <a:r>
              <a:rPr lang="es-ES_tradnl" sz="2500" dirty="0" smtClean="0"/>
              <a:t>aplique las </a:t>
            </a:r>
            <a:r>
              <a:rPr lang="es-ES_tradnl" sz="2500" dirty="0"/>
              <a:t>herramientas y técnicas relevantes para desarrollar </a:t>
            </a:r>
            <a:r>
              <a:rPr lang="es-ES_tradnl" sz="2500" dirty="0" smtClean="0"/>
              <a:t>la </a:t>
            </a:r>
            <a:r>
              <a:rPr lang="es-ES_tradnl" sz="2500" dirty="0" err="1" smtClean="0"/>
              <a:t>especificaci</a:t>
            </a:r>
            <a:r>
              <a:rPr lang="es-ES" sz="2500" dirty="0" err="1" smtClean="0"/>
              <a:t>ón</a:t>
            </a:r>
            <a:r>
              <a:rPr lang="es-ES" sz="2500" dirty="0" smtClean="0"/>
              <a:t> o chart </a:t>
            </a:r>
            <a:r>
              <a:rPr lang="es-ES_tradnl" sz="2500" dirty="0" smtClean="0"/>
              <a:t> </a:t>
            </a:r>
            <a:r>
              <a:rPr lang="es-ES_tradnl" sz="2500" dirty="0"/>
              <a:t>del proyecto.</a:t>
            </a:r>
          </a:p>
          <a:p>
            <a:pPr>
              <a:spcBef>
                <a:spcPts val="500"/>
              </a:spcBef>
              <a:spcAft>
                <a:spcPts val="300"/>
              </a:spcAft>
              <a:buClr>
                <a:schemeClr val="accent2"/>
              </a:buClr>
              <a:buFont typeface="Wingdings" charset="2"/>
              <a:buChar char="v"/>
            </a:pPr>
            <a:endParaRPr lang="es-ES_tradnl" sz="25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94</a:t>
            </a:fld>
            <a:endParaRPr lang="en-US" sz="1600"/>
          </a:p>
        </p:txBody>
      </p:sp>
    </p:spTree>
    <p:extLst>
      <p:ext uri="{BB962C8B-B14F-4D97-AF65-F5344CB8AC3E}">
        <p14:creationId xmlns:p14="http://schemas.microsoft.com/office/powerpoint/2010/main" val="19032239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Tools and Techniques to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500" dirty="0"/>
              <a:t>El juicio de expertos, la recopilación de datos, las reuniones y las habilidades interpersonales y de equipo se utilizan como herramientas y técnicas para desarrollar </a:t>
            </a:r>
            <a:r>
              <a:rPr lang="es-ES_tradnl" sz="2500" dirty="0" smtClean="0"/>
              <a:t>la </a:t>
            </a:r>
            <a:r>
              <a:rPr lang="es-ES_tradnl" sz="2500" dirty="0" err="1" smtClean="0"/>
              <a:t>especificaci</a:t>
            </a:r>
            <a:r>
              <a:rPr lang="es-ES" sz="2500" dirty="0" err="1" smtClean="0"/>
              <a:t>ón</a:t>
            </a:r>
            <a:r>
              <a:rPr lang="es-ES" sz="2500" dirty="0" smtClean="0"/>
              <a:t> </a:t>
            </a:r>
            <a:r>
              <a:rPr lang="es-ES_tradnl" sz="2500" dirty="0" smtClean="0"/>
              <a:t>del </a:t>
            </a:r>
            <a:r>
              <a:rPr lang="es-ES_tradnl" sz="2500" dirty="0"/>
              <a:t>proyecto, como se describe a continuación</a:t>
            </a:r>
            <a:r>
              <a:rPr lang="es-ES_tradnl" sz="2500" dirty="0" smtClean="0"/>
              <a:t>.</a:t>
            </a:r>
          </a:p>
          <a:p>
            <a:pPr>
              <a:spcBef>
                <a:spcPts val="500"/>
              </a:spcBef>
              <a:spcAft>
                <a:spcPts val="300"/>
              </a:spcAft>
              <a:buClr>
                <a:schemeClr val="accent2"/>
              </a:buClr>
              <a:buFont typeface="Wingdings" charset="2"/>
              <a:buChar char="v"/>
            </a:pPr>
            <a:r>
              <a:rPr lang="es-ES_tradnl" sz="2500" b="1" dirty="0" smtClean="0"/>
              <a:t>Juicio </a:t>
            </a:r>
            <a:r>
              <a:rPr lang="es-ES_tradnl" sz="2500" b="1" dirty="0"/>
              <a:t>experto. </a:t>
            </a:r>
            <a:r>
              <a:rPr lang="es-ES_tradnl" sz="2500" dirty="0" smtClean="0"/>
              <a:t>Para </a:t>
            </a:r>
            <a:r>
              <a:rPr lang="es-ES_tradnl" sz="2500" dirty="0"/>
              <a:t>desarrollar </a:t>
            </a:r>
            <a:r>
              <a:rPr lang="es-ES_tradnl" sz="2500" dirty="0"/>
              <a:t>la </a:t>
            </a:r>
            <a:r>
              <a:rPr lang="es-ES_tradnl" sz="2500" dirty="0" err="1"/>
              <a:t>especificaci</a:t>
            </a:r>
            <a:r>
              <a:rPr lang="es-ES" sz="2500" dirty="0" err="1"/>
              <a:t>ón</a:t>
            </a:r>
            <a:r>
              <a:rPr lang="es-ES" sz="2500" dirty="0"/>
              <a:t> </a:t>
            </a:r>
            <a:r>
              <a:rPr lang="es-ES_tradnl" sz="2500" dirty="0" smtClean="0"/>
              <a:t>del </a:t>
            </a:r>
            <a:r>
              <a:rPr lang="es-ES_tradnl" sz="2500" dirty="0"/>
              <a:t>proyecto, se puede buscar la opinión de expertos en el </a:t>
            </a:r>
            <a:r>
              <a:rPr lang="es-ES_tradnl" sz="2500" dirty="0" smtClean="0"/>
              <a:t>área, como la estrategia de la organización, para </a:t>
            </a:r>
            <a:r>
              <a:rPr lang="es-ES_tradnl" sz="2500" dirty="0"/>
              <a:t>garantizar que el proyecto se alinee con esta estrategia, la gestión de beneficios, la estimación de la duración del calendario de hitos, la estimación del presupuesto, la identificación de </a:t>
            </a:r>
            <a:r>
              <a:rPr lang="es-ES_tradnl" sz="2500" dirty="0" smtClean="0"/>
              <a:t>riesgos, </a:t>
            </a:r>
            <a:r>
              <a:rPr lang="es-ES_tradnl" sz="2500" dirty="0"/>
              <a:t>y el campo del proyecto</a:t>
            </a:r>
            <a:r>
              <a:rPr lang="es-ES_tradnl" sz="2500" dirty="0" smtClean="0"/>
              <a:t>.</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95</a:t>
            </a:fld>
            <a:endParaRPr lang="en-US" sz="1600"/>
          </a:p>
        </p:txBody>
      </p:sp>
    </p:spTree>
    <p:extLst>
      <p:ext uri="{BB962C8B-B14F-4D97-AF65-F5344CB8AC3E}">
        <p14:creationId xmlns:p14="http://schemas.microsoft.com/office/powerpoint/2010/main" val="1937309167"/>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Tools and Techniques to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b="1" dirty="0"/>
              <a:t>Recopilación de datos. </a:t>
            </a:r>
            <a:r>
              <a:rPr lang="es-ES_tradnl" sz="2300" dirty="0"/>
              <a:t>Para recopilar datos en el proceso de desarrollo de la carta del proyecto, se pueden utilizar técnicas de recopilación de datos como entrevistas, grupos focales y lluvia de ideas. Las entrevistas se pueden realizar en un entorno formal o informal para obtener información de expertos o partes interesadas sobre cualquier tema apropiado, como las expectativas de los interesados, los requisitos del producto, la estimación del riesgo del proyecto y las restricciones del proyecto. Puede reunir un conjunto adecuado de partes interesadas y expertos sobre cualquier tema relevante, como los criterios de éxito del proyecto y la identificación de riesgos. </a:t>
            </a:r>
            <a:endParaRPr lang="es-ES_tradnl" sz="2300" dirty="0" smtClean="0"/>
          </a:p>
          <a:p>
            <a:pPr>
              <a:spcBef>
                <a:spcPts val="500"/>
              </a:spcBef>
              <a:spcAft>
                <a:spcPts val="300"/>
              </a:spcAft>
              <a:buClr>
                <a:schemeClr val="accent2"/>
              </a:buClr>
              <a:buFont typeface="Wingdings" charset="2"/>
              <a:buChar char="v"/>
            </a:pPr>
            <a:r>
              <a:rPr lang="es-ES_tradnl" sz="2300" dirty="0" smtClean="0"/>
              <a:t>Además</a:t>
            </a:r>
            <a:r>
              <a:rPr lang="es-ES_tradnl" sz="2300" dirty="0"/>
              <a:t>, en el proceso de uso de esta información para producir la </a:t>
            </a:r>
            <a:r>
              <a:rPr lang="es-ES_tradnl" sz="2300" dirty="0" err="1"/>
              <a:t>especificaci</a:t>
            </a:r>
            <a:r>
              <a:rPr lang="es-ES" sz="2300" dirty="0" err="1"/>
              <a:t>ón</a:t>
            </a:r>
            <a:r>
              <a:rPr lang="es-ES" sz="2300" dirty="0"/>
              <a:t> </a:t>
            </a:r>
            <a:r>
              <a:rPr lang="es-ES_tradnl" sz="2300" dirty="0"/>
              <a:t>del proyecto, puede utilizar la lluvia de ideas si se atasca o simplemente para tomar decisiones acertadas. La técnica de lluvia de ideas se utiliza generalmente en un entorno grupal para recopilar ideas como candidatos para una solución a un problema o problema sin una evaluación inmediata de estas ideas. </a:t>
            </a:r>
          </a:p>
          <a:p>
            <a:pPr>
              <a:spcBef>
                <a:spcPts val="500"/>
              </a:spcBef>
              <a:spcAft>
                <a:spcPts val="300"/>
              </a:spcAft>
              <a:buClr>
                <a:schemeClr val="accent2"/>
              </a:buClr>
              <a:buFont typeface="Wingdings" charset="2"/>
              <a:buChar char="v"/>
            </a:pPr>
            <a:endParaRPr lang="es-ES_tradnl" sz="2300" dirty="0"/>
          </a:p>
          <a:p>
            <a:pPr>
              <a:spcBef>
                <a:spcPts val="500"/>
              </a:spcBef>
              <a:spcAft>
                <a:spcPts val="300"/>
              </a:spcAft>
              <a:buClr>
                <a:schemeClr val="accent2"/>
              </a:buClr>
              <a:buFont typeface="Wingdings" charset="2"/>
              <a:buChar char="v"/>
            </a:pP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96</a:t>
            </a:fld>
            <a:endParaRPr lang="en-US" sz="1600"/>
          </a:p>
        </p:txBody>
      </p:sp>
    </p:spTree>
    <p:extLst>
      <p:ext uri="{BB962C8B-B14F-4D97-AF65-F5344CB8AC3E}">
        <p14:creationId xmlns:p14="http://schemas.microsoft.com/office/powerpoint/2010/main" val="53755984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Tools and Techniques to Develop Project Charter</a:t>
            </a:r>
          </a:p>
        </p:txBody>
      </p:sp>
      <p:sp>
        <p:nvSpPr>
          <p:cNvPr id="3" name="Marcador de contenido 2"/>
          <p:cNvSpPr>
            <a:spLocks noGrp="1"/>
          </p:cNvSpPr>
          <p:nvPr>
            <p:ph idx="1"/>
          </p:nvPr>
        </p:nvSpPr>
        <p:spPr>
          <a:xfrm>
            <a:off x="1065195" y="1867055"/>
            <a:ext cx="10372825" cy="4560646"/>
          </a:xfrm>
        </p:spPr>
        <p:txBody>
          <a:bodyPr>
            <a:noAutofit/>
          </a:bodyPr>
          <a:lstStyle/>
          <a:p>
            <a:pPr>
              <a:spcBef>
                <a:spcPts val="500"/>
              </a:spcBef>
              <a:spcAft>
                <a:spcPts val="300"/>
              </a:spcAft>
              <a:buClr>
                <a:schemeClr val="accent2"/>
              </a:buClr>
              <a:buFont typeface="Wingdings" charset="2"/>
              <a:buChar char="v"/>
            </a:pPr>
            <a:r>
              <a:rPr lang="es-ES_tradnl" sz="2400" b="1" dirty="0" smtClean="0"/>
              <a:t>Reuniones</a:t>
            </a:r>
            <a:r>
              <a:rPr lang="es-ES_tradnl" sz="2400" dirty="0" smtClean="0"/>
              <a:t>. </a:t>
            </a:r>
            <a:r>
              <a:rPr lang="es-ES_tradnl" sz="2400" dirty="0"/>
              <a:t>Esta es una herramienta muy general y puede usarse cuando sea apropiado para recopilar o discutir información sobre cualquier tema, como los objetivos del proyecto, los criterios de éxito, los requisitos de productos y proyectos de alto nivel y la lista de hitos</a:t>
            </a:r>
            <a:r>
              <a:rPr lang="es-ES_tradnl" sz="2400" dirty="0" smtClean="0"/>
              <a:t>.</a:t>
            </a:r>
            <a:endParaRPr lang="es-ES_tradnl" sz="2400" dirty="0"/>
          </a:p>
          <a:p>
            <a:pPr>
              <a:spcBef>
                <a:spcPts val="500"/>
              </a:spcBef>
              <a:spcAft>
                <a:spcPts val="300"/>
              </a:spcAft>
              <a:buClr>
                <a:schemeClr val="accent2"/>
              </a:buClr>
              <a:buFont typeface="Wingdings" charset="2"/>
              <a:buChar char="v"/>
            </a:pPr>
            <a:r>
              <a:rPr lang="es-ES_tradnl" sz="2400" b="1" dirty="0" smtClean="0"/>
              <a:t>Habilidades interpersonales y de equipo</a:t>
            </a:r>
            <a:r>
              <a:rPr lang="es-ES_tradnl" sz="2400" dirty="0" smtClean="0"/>
              <a:t>. Son una parte importante de las habilidades de liderazgo que se esperan de un gerente de proyecto. Estas habilidades, como la facilitación de la gestión de reuniones y la gestión de conflictos, se pueden usar para desarrollar la </a:t>
            </a:r>
            <a:r>
              <a:rPr lang="es-ES_tradnl" sz="2400" dirty="0" err="1" smtClean="0"/>
              <a:t>especificaci</a:t>
            </a:r>
            <a:r>
              <a:rPr lang="es-ES" sz="2400" dirty="0" err="1" smtClean="0"/>
              <a:t>ón</a:t>
            </a:r>
            <a:r>
              <a:rPr lang="es-ES" sz="2400" dirty="0" smtClean="0"/>
              <a:t> </a:t>
            </a:r>
            <a:r>
              <a:rPr lang="es-ES_tradnl" sz="2400" dirty="0" smtClean="0"/>
              <a:t>del proyecto. Algunas buenas prácticas de gestión de reuniones incluyen 1) ejecutar la reunión con una agenda; 2) enviar invitaciones oportunas a las partes interesadas; 3) prepararse para la reunión; 4) asegúrese de que se están tomando las actas de la reunión; y 5) haga un seguimiento de la reunión con las actas y los puntos de acción de la reunión. </a:t>
            </a:r>
          </a:p>
          <a:p>
            <a:pPr>
              <a:spcBef>
                <a:spcPts val="500"/>
              </a:spcBef>
              <a:spcAft>
                <a:spcPts val="300"/>
              </a:spcAft>
              <a:buClr>
                <a:schemeClr val="accent2"/>
              </a:buClr>
              <a:buFont typeface="Wingdings" charset="2"/>
              <a:buChar char="v"/>
            </a:pPr>
            <a:endParaRPr lang="es-ES_tradnl" sz="2400" dirty="0"/>
          </a:p>
          <a:p>
            <a:pPr>
              <a:spcBef>
                <a:spcPts val="500"/>
              </a:spcBef>
              <a:spcAft>
                <a:spcPts val="300"/>
              </a:spcAft>
              <a:buClr>
                <a:schemeClr val="accent2"/>
              </a:buClr>
              <a:buFont typeface="Wingdings" charset="2"/>
              <a:buChar char="v"/>
            </a:pP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97</a:t>
            </a:fld>
            <a:endParaRPr lang="en-US" sz="1600"/>
          </a:p>
        </p:txBody>
      </p:sp>
    </p:spTree>
    <p:extLst>
      <p:ext uri="{BB962C8B-B14F-4D97-AF65-F5344CB8AC3E}">
        <p14:creationId xmlns:p14="http://schemas.microsoft.com/office/powerpoint/2010/main" val="66546812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51013"/>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El resultado del proceso </a:t>
            </a:r>
            <a:r>
              <a:rPr lang="en-US" sz="2400" dirty="0"/>
              <a:t>Develop Project Charter </a:t>
            </a:r>
            <a:r>
              <a:rPr lang="es-ES_tradnl" sz="2300" dirty="0" smtClean="0"/>
              <a:t>contiene </a:t>
            </a:r>
            <a:r>
              <a:rPr lang="es-ES_tradnl" sz="2300" dirty="0"/>
              <a:t>dos elementos: registro de suposiciones y </a:t>
            </a:r>
            <a:r>
              <a:rPr lang="es-ES_tradnl" sz="2300" dirty="0" err="1" smtClean="0"/>
              <a:t>especificaci</a:t>
            </a:r>
            <a:r>
              <a:rPr lang="es-ES" sz="2300" dirty="0" err="1" smtClean="0"/>
              <a:t>ón</a:t>
            </a:r>
            <a:r>
              <a:rPr lang="es-ES" sz="2300" dirty="0" smtClean="0"/>
              <a:t> </a:t>
            </a:r>
            <a:r>
              <a:rPr lang="es-ES_tradnl" sz="2300" dirty="0" smtClean="0"/>
              <a:t>del </a:t>
            </a:r>
            <a:r>
              <a:rPr lang="es-ES_tradnl" sz="2300" dirty="0"/>
              <a:t>proyecto, como se describe a continuación. </a:t>
            </a:r>
            <a:endParaRPr lang="es-ES_tradnl" sz="2300" dirty="0" smtClean="0"/>
          </a:p>
          <a:p>
            <a:pPr>
              <a:spcBef>
                <a:spcPts val="500"/>
              </a:spcBef>
              <a:spcAft>
                <a:spcPts val="300"/>
              </a:spcAft>
              <a:buClr>
                <a:schemeClr val="accent2"/>
              </a:buClr>
              <a:buFont typeface="Wingdings" charset="2"/>
              <a:buChar char="v"/>
            </a:pPr>
            <a:r>
              <a:rPr lang="es-ES_tradnl" sz="2300" b="1" dirty="0" smtClean="0"/>
              <a:t>Registro </a:t>
            </a:r>
            <a:r>
              <a:rPr lang="es-ES_tradnl" sz="2300" b="1" dirty="0"/>
              <a:t>de supuestos</a:t>
            </a:r>
            <a:r>
              <a:rPr lang="es-ES_tradnl" sz="2300" dirty="0"/>
              <a:t>. Este ítem contiene suposiciones y restricciones principalmente a nivel estratégico y operativo. Por lo general, se registran en el documento de caso de negocios y también pueden provenir de un juicio experto. </a:t>
            </a:r>
            <a:endParaRPr lang="es-ES_tradnl" sz="2300" dirty="0" smtClean="0"/>
          </a:p>
          <a:p>
            <a:pPr>
              <a:spcBef>
                <a:spcPts val="500"/>
              </a:spcBef>
              <a:spcAft>
                <a:spcPts val="300"/>
              </a:spcAft>
              <a:buClr>
                <a:schemeClr val="accent2"/>
              </a:buClr>
              <a:buFont typeface="Wingdings" charset="2"/>
              <a:buChar char="v"/>
            </a:pPr>
            <a:r>
              <a:rPr lang="es-ES_tradnl" sz="2300" dirty="0" smtClean="0"/>
              <a:t>Cuando </a:t>
            </a:r>
            <a:r>
              <a:rPr lang="es-ES_tradnl" sz="2300" dirty="0"/>
              <a:t>se inicia el proyecto, el registro de suposiciones crece a medida que se hacen suposiciones de nivel inferior debido a la falta de detalles que afectan el cálculo de costos, el cronograma, los planes, etc. Los supuestos son importantes ya que dan lugar a riesgos. </a:t>
            </a:r>
            <a:endParaRPr lang="es-ES_tradnl" sz="2300" dirty="0" smtClean="0"/>
          </a:p>
          <a:p>
            <a:pPr>
              <a:spcBef>
                <a:spcPts val="500"/>
              </a:spcBef>
              <a:spcAft>
                <a:spcPts val="300"/>
              </a:spcAft>
              <a:buClr>
                <a:schemeClr val="accent2"/>
              </a:buClr>
              <a:buFont typeface="Wingdings" charset="2"/>
              <a:buChar char="v"/>
            </a:pPr>
            <a:r>
              <a:rPr lang="es-ES_tradnl" sz="2300" dirty="0" smtClean="0"/>
              <a:t>Una </a:t>
            </a:r>
            <a:r>
              <a:rPr lang="es-ES_tradnl" sz="2300" i="1" dirty="0"/>
              <a:t>suposición</a:t>
            </a:r>
            <a:r>
              <a:rPr lang="es-ES_tradnl" sz="2300" dirty="0"/>
              <a:t> es un factor que usted considera verdadero sin ninguna prueba o verificación. Por ejemplo, una suposición obvia que podría hacer durante la planificación de un proyecto </a:t>
            </a:r>
            <a:r>
              <a:rPr lang="es-ES_tradnl" sz="2300" dirty="0" smtClean="0"/>
              <a:t>podría </a:t>
            </a:r>
            <a:r>
              <a:rPr lang="es-ES_tradnl" sz="2300" dirty="0"/>
              <a:t>ser la disponibilidad del conjunto de habilidades requerido para realizar 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98</a:t>
            </a:fld>
            <a:endParaRPr lang="en-US" sz="1600"/>
          </a:p>
        </p:txBody>
      </p:sp>
    </p:spTree>
    <p:extLst>
      <p:ext uri="{BB962C8B-B14F-4D97-AF65-F5344CB8AC3E}">
        <p14:creationId xmlns:p14="http://schemas.microsoft.com/office/powerpoint/2010/main" val="19014275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Output of Develop Project Charter</a:t>
            </a:r>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Es importante documentar los supuestos claramente y validarlos en varias etapas del proyecto porque los supuestos conllevan un cierto grado de incertidumbre, y la incertidumbre significa riesgo. Los supuestos pueden aparecer tanto en la entrada como en la salida de varios procesos. </a:t>
            </a:r>
            <a:endParaRPr lang="es-ES_tradnl" sz="2300" dirty="0" smtClean="0"/>
          </a:p>
          <a:p>
            <a:pPr>
              <a:spcBef>
                <a:spcPts val="500"/>
              </a:spcBef>
              <a:spcAft>
                <a:spcPts val="300"/>
              </a:spcAft>
              <a:buClr>
                <a:schemeClr val="accent2"/>
              </a:buClr>
              <a:buFont typeface="Wingdings" charset="2"/>
              <a:buChar char="v"/>
            </a:pPr>
            <a:r>
              <a:rPr lang="es-ES_tradnl" sz="2300" dirty="0" smtClean="0"/>
              <a:t>Una </a:t>
            </a:r>
            <a:r>
              <a:rPr lang="es-ES_tradnl" sz="2300" i="1" dirty="0"/>
              <a:t>restricción</a:t>
            </a:r>
            <a:r>
              <a:rPr lang="es-ES_tradnl" sz="2300" dirty="0"/>
              <a:t> es una </a:t>
            </a:r>
            <a:r>
              <a:rPr lang="es-ES_tradnl" sz="2300" dirty="0" smtClean="0"/>
              <a:t>una limitación </a:t>
            </a:r>
            <a:r>
              <a:rPr lang="es-ES_tradnl" sz="2300" dirty="0"/>
              <a:t>que puede afectar el rendimiento del proyecto. Puede aparecer tanto en la entrada como en la salida de varios procesos. Por ejemplo, podría haber una restricción en la programación de que el proyecto debe completarse en una fecha predeterminada. De manera similar, una restricción de costos limitaría el presupuesto disponible para el proyecto</a:t>
            </a:r>
            <a:r>
              <a:rPr lang="es-ES_tradnl" sz="2300" dirty="0" smtClean="0"/>
              <a:t>. </a:t>
            </a:r>
            <a:endParaRPr lang="es-ES_tradnl" sz="23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99</a:t>
            </a:fld>
            <a:endParaRPr lang="en-US" sz="1600"/>
          </a:p>
        </p:txBody>
      </p:sp>
    </p:spTree>
    <p:extLst>
      <p:ext uri="{BB962C8B-B14F-4D97-AF65-F5344CB8AC3E}">
        <p14:creationId xmlns:p14="http://schemas.microsoft.com/office/powerpoint/2010/main" val="206369020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36393</TotalTime>
  <Words>9822</Words>
  <Application>Microsoft Macintosh PowerPoint</Application>
  <PresentationFormat>Panorámica</PresentationFormat>
  <Paragraphs>810</Paragraphs>
  <Slides>113</Slides>
  <Notes>16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113</vt:i4>
      </vt:variant>
    </vt:vector>
  </HeadingPairs>
  <TitlesOfParts>
    <vt:vector size="119" baseType="lpstr">
      <vt:lpstr>Calibri</vt:lpstr>
      <vt:lpstr>Calibri (Cuerpo)</vt:lpstr>
      <vt:lpstr>Calibri Light</vt:lpstr>
      <vt:lpstr>Wingdings</vt:lpstr>
      <vt:lpstr>Arial</vt:lpstr>
      <vt:lpstr>Retrospección</vt:lpstr>
      <vt:lpstr>Presentación de PowerPoint</vt:lpstr>
      <vt:lpstr>Un poco sobre mi background</vt:lpstr>
      <vt:lpstr>Presentación de PowerPoint</vt:lpstr>
      <vt:lpstr>Evaluación</vt:lpstr>
      <vt:lpstr>Presentación de PowerPoint</vt:lpstr>
      <vt:lpstr>Proyecto final</vt:lpstr>
      <vt:lpstr>El lado práctico de este curso</vt:lpstr>
      <vt:lpstr>Indicaciones Generales</vt:lpstr>
      <vt:lpstr>Presentación de PowerPoint</vt:lpstr>
      <vt:lpstr>Bibliografía</vt:lpstr>
      <vt:lpstr>CAPM</vt:lpstr>
      <vt:lpstr>CAPM</vt:lpstr>
      <vt:lpstr>Presentación de PowerPoint</vt:lpstr>
      <vt:lpstr>Project Management Framework </vt:lpstr>
      <vt:lpstr>Presentación de PowerPoint</vt:lpstr>
      <vt:lpstr>Introducción</vt:lpstr>
      <vt:lpstr>Introducción</vt:lpstr>
      <vt:lpstr>What Is a Project?</vt:lpstr>
      <vt:lpstr>What Is a Project?</vt:lpstr>
      <vt:lpstr>What Is a Project?</vt:lpstr>
      <vt:lpstr>Distinguishing Projects from Operations</vt:lpstr>
      <vt:lpstr>Distinguishing Projects from Operations</vt:lpstr>
      <vt:lpstr>Ejemplos de Proyectos</vt:lpstr>
      <vt:lpstr>Distinguishing Projects from Operations</vt:lpstr>
      <vt:lpstr>Distinguishing Projects from Operations</vt:lpstr>
      <vt:lpstr>Understanding Project Management</vt:lpstr>
      <vt:lpstr>Understanding Project Management</vt:lpstr>
      <vt:lpstr>Understanding Progressive Elaboration</vt:lpstr>
      <vt:lpstr>Understanding Progressive Elaboration</vt:lpstr>
      <vt:lpstr>Understanding Progressive Elaboration</vt:lpstr>
      <vt:lpstr>Understanding a Process</vt:lpstr>
      <vt:lpstr>Understanding a Process</vt:lpstr>
      <vt:lpstr>Understanding a Process</vt:lpstr>
      <vt:lpstr>Understanding a Process</vt:lpstr>
      <vt:lpstr>Understanding the Project Lifecycle</vt:lpstr>
      <vt:lpstr>Understanding the Project Lifecycle</vt:lpstr>
      <vt:lpstr>Understanding the Project Lifecycle</vt:lpstr>
      <vt:lpstr>Understanding Project Management Knowledge Areas</vt:lpstr>
      <vt:lpstr>Understanding Project Management Knowledge Areas</vt:lpstr>
      <vt:lpstr>Understanding Project Management Knowledge Areas</vt:lpstr>
      <vt:lpstr>Understanding Project Management Knowledge Areas</vt:lpstr>
      <vt:lpstr>Presentación de PowerPoint</vt:lpstr>
      <vt:lpstr>Presentación de PowerPoint</vt:lpstr>
      <vt:lpstr>Presentación de PowerPoint</vt:lpstr>
      <vt:lpstr>Project Environment </vt:lpstr>
      <vt:lpstr>Presentación de PowerPoint</vt:lpstr>
      <vt:lpstr>Introducción</vt:lpstr>
      <vt:lpstr>Introducción</vt:lpstr>
      <vt:lpstr>Introducción</vt:lpstr>
      <vt:lpstr>Project Environment: Big Picture</vt:lpstr>
      <vt:lpstr>Project Environment: Big Picture</vt:lpstr>
      <vt:lpstr>Project Environment: Big Picture</vt:lpstr>
      <vt:lpstr>Project Environment: Big Picture</vt:lpstr>
      <vt:lpstr>Project Environment: Big Picture</vt:lpstr>
      <vt:lpstr>Identifying Environmental Factors and Process Assets and Their Influence on Projects</vt:lpstr>
      <vt:lpstr>Enterprise Environmental Factors</vt:lpstr>
      <vt:lpstr>Enterprise Environmental Factors</vt:lpstr>
      <vt:lpstr>Organizational Process Assets</vt:lpstr>
      <vt:lpstr>Organizational Process Assets</vt:lpstr>
      <vt:lpstr>Organizational Process Assets</vt:lpstr>
      <vt:lpstr>Organizational Process Assets</vt:lpstr>
      <vt:lpstr>Organizational Process Assets</vt:lpstr>
      <vt:lpstr>Organizational Process Assets</vt:lpstr>
      <vt:lpstr>Organizational Process Assets</vt:lpstr>
      <vt:lpstr>Understanding the Organizational Culture and Its Influence on Projects</vt:lpstr>
      <vt:lpstr>Understanding the Organizational Culture and Its Influence on Projects</vt:lpstr>
      <vt:lpstr>Introducing the Project Stakeholders</vt:lpstr>
      <vt:lpstr>Introducing the Project Stakeholders</vt:lpstr>
      <vt:lpstr>Introducing the Project Stakeholders</vt:lpstr>
      <vt:lpstr>Introducing the Project Stakeholders</vt:lpstr>
      <vt:lpstr>Introducing the Project Stakeholders</vt:lpstr>
      <vt:lpstr>Introducing the Project Stakeholders</vt:lpstr>
      <vt:lpstr>Introducing the Project Stakeholders</vt:lpstr>
      <vt:lpstr>Presentación de PowerPoint</vt:lpstr>
      <vt:lpstr>Project Integration Management </vt:lpstr>
      <vt:lpstr>Presentación de PowerPoint</vt:lpstr>
      <vt:lpstr>Introducción</vt:lpstr>
      <vt:lpstr>Introducción</vt:lpstr>
      <vt:lpstr>Introducción</vt:lpstr>
      <vt:lpstr>Integration Management: Big Picture</vt:lpstr>
      <vt:lpstr>Integration Management: Big Picture</vt:lpstr>
      <vt:lpstr>Integration Management: Big Picture</vt:lpstr>
      <vt:lpstr>Integration Management: Big Picture</vt:lpstr>
      <vt:lpstr>Presentación de PowerPoint</vt:lpstr>
      <vt:lpstr>Integration Management: Big Picture</vt:lpstr>
      <vt:lpstr>Integration Management: Big Picture</vt:lpstr>
      <vt:lpstr>Developing the Project Charter</vt:lpstr>
      <vt:lpstr>Developing the Project Charter</vt:lpstr>
      <vt:lpstr>Developing the Project Charter</vt:lpstr>
      <vt:lpstr>Developing the Project Charter</vt:lpstr>
      <vt:lpstr>Developing the Project Charter</vt:lpstr>
      <vt:lpstr>Developing the Project Charter</vt:lpstr>
      <vt:lpstr>Developing the Project Charter</vt:lpstr>
      <vt:lpstr>Developing the Project Charter</vt:lpstr>
      <vt:lpstr>Tools and Techniques to Develop Project Charter</vt:lpstr>
      <vt:lpstr>Tools and Techniques to Develop Project Charter</vt:lpstr>
      <vt:lpstr>Tools and Techniques to Develop Project Charter</vt:lpstr>
      <vt:lpstr>Output of Develop Project Charter</vt:lpstr>
      <vt:lpstr>Output of Develop Project Charter</vt:lpstr>
      <vt:lpstr>Output of Develop Project Charter</vt:lpstr>
      <vt:lpstr>Output of Develop Project Charter</vt:lpstr>
      <vt:lpstr>Output of Develop Project Charter</vt:lpstr>
      <vt:lpstr>Output of Develop Project Charter</vt:lpstr>
      <vt:lpstr>Output of Develop Project Charter</vt:lpstr>
      <vt:lpstr>Output of Develop Project Charter</vt:lpstr>
      <vt:lpstr>Developing the Project Management Plan</vt:lpstr>
      <vt:lpstr>Directing and Managing Project Work</vt:lpstr>
      <vt:lpstr>Monitoring and Controlling Project Work</vt:lpstr>
      <vt:lpstr>Performing Integrated Change Control</vt:lpstr>
      <vt:lpstr>Managing Project Knowledge</vt:lpstr>
      <vt:lpstr>Performing Project Closure</vt:lpstr>
      <vt:lpstr>Presentación de PowerPoint</vt:lpstr>
      <vt:lpstr>Project Scope Management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399</cp:revision>
  <dcterms:created xsi:type="dcterms:W3CDTF">2018-09-05T16:34:01Z</dcterms:created>
  <dcterms:modified xsi:type="dcterms:W3CDTF">2019-05-29T22:48:23Z</dcterms:modified>
</cp:coreProperties>
</file>